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1" r:id="rId2"/>
    <p:sldMasterId id="2147483667" r:id="rId3"/>
  </p:sldMasterIdLst>
  <p:notesMasterIdLst>
    <p:notesMasterId r:id="rId60"/>
  </p:notesMasterIdLst>
  <p:sldIdLst>
    <p:sldId id="256" r:id="rId4"/>
    <p:sldId id="290" r:id="rId5"/>
    <p:sldId id="404" r:id="rId6"/>
    <p:sldId id="364" r:id="rId7"/>
    <p:sldId id="406" r:id="rId8"/>
    <p:sldId id="423" r:id="rId9"/>
    <p:sldId id="398" r:id="rId10"/>
    <p:sldId id="412" r:id="rId11"/>
    <p:sldId id="413" r:id="rId12"/>
    <p:sldId id="414" r:id="rId13"/>
    <p:sldId id="439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75" r:id="rId43"/>
    <p:sldId id="433" r:id="rId44"/>
    <p:sldId id="434" r:id="rId45"/>
    <p:sldId id="435" r:id="rId46"/>
    <p:sldId id="436" r:id="rId47"/>
    <p:sldId id="437" r:id="rId48"/>
    <p:sldId id="438" r:id="rId49"/>
    <p:sldId id="424" r:id="rId50"/>
    <p:sldId id="425" r:id="rId51"/>
    <p:sldId id="426" r:id="rId52"/>
    <p:sldId id="442" r:id="rId53"/>
    <p:sldId id="432" r:id="rId54"/>
    <p:sldId id="596" r:id="rId55"/>
    <p:sldId id="440" r:id="rId56"/>
    <p:sldId id="441" r:id="rId57"/>
    <p:sldId id="431" r:id="rId58"/>
    <p:sldId id="429" r:id="rId59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HY헤드라인M" panose="02030600000101010101" pitchFamily="18" charset="-127"/>
      <p:regular r:id="rId67"/>
    </p:embeddedFont>
    <p:embeddedFont>
      <p:font typeface="Microsoft Sans Serif" panose="020B0604020202020204" pitchFamily="34" charset="0"/>
      <p:regular r:id="rId68"/>
    </p:embeddedFont>
    <p:embeddedFont>
      <p:font typeface="나눔바른고딕" panose="020B0603020101020101" pitchFamily="50" charset="-127"/>
      <p:regular r:id="rId69"/>
      <p:bold r:id="rId70"/>
    </p:embeddedFont>
    <p:embeddedFont>
      <p:font typeface="나눔스퀘어" panose="020B0600000101010101" pitchFamily="50" charset="-127"/>
      <p:regular r:id="rId71"/>
    </p:embeddedFont>
    <p:embeddedFont>
      <p:font typeface="나눔스퀘어 Bold" panose="020B0600000101010101" pitchFamily="50" charset="-127"/>
      <p:bold r:id="rId72"/>
    </p:embeddedFont>
    <p:embeddedFont>
      <p:font typeface="맑은 고딕" panose="020B0503020000020004" pitchFamily="50" charset="-127"/>
      <p:regular r:id="rId73"/>
      <p:bold r:id="rId74"/>
    </p:embeddedFont>
  </p:embeddedFontLst>
  <p:custDataLst>
    <p:tags r:id="rId7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28" autoAdjust="0"/>
    <p:restoredTop sz="79265" autoAdjust="0"/>
  </p:normalViewPr>
  <p:slideViewPr>
    <p:cSldViewPr>
      <p:cViewPr varScale="1">
        <p:scale>
          <a:sx n="78" d="100"/>
          <a:sy n="78" d="100"/>
        </p:scale>
        <p:origin x="102" y="29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4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/>
          <a:lstStyle>
            <a:lvl1pPr algn="r">
              <a:defRPr sz="1300"/>
            </a:lvl1pPr>
          </a:lstStyle>
          <a:p>
            <a:fld id="{117CEAFE-D269-4953-999B-7CBC85D871CD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99" tIns="46198" rIns="92399" bIns="4619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2399" tIns="46198" rIns="92399" bIns="4619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6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 anchor="b"/>
          <a:lstStyle>
            <a:lvl1pPr algn="r">
              <a:defRPr sz="1300"/>
            </a:lvl1pPr>
          </a:lstStyle>
          <a:p>
            <a:fld id="{C1EC2DCC-8750-4A47-8AEC-5DB665F4C3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1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ko-KR" sz="2200" dirty="0">
                <a:ea typeface="굴림" pitchFamily="50" charset="-127"/>
              </a:rPr>
              <a:t>Concrete execution helps Symbolic execution to simplify complex and unmanageable symbolic expressions</a:t>
            </a:r>
          </a:p>
          <a:p>
            <a:pPr lvl="2" eaLnBrk="1" hangingPunct="1"/>
            <a:r>
              <a:rPr lang="en-US" altLang="ko-KR" sz="2000" dirty="0">
                <a:ea typeface="굴림" pitchFamily="50" charset="-127"/>
              </a:rPr>
              <a:t>by replacing symbolic values by concrete values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9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0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Scalable Automated Guided Execution.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35BA9-F099-4ABF-B2CE-5A222ACE9C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135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Sendmail</a:t>
            </a:r>
            <a:r>
              <a:rPr lang="en-US" altLang="ko-KR" dirty="0"/>
              <a:t> </a:t>
            </a:r>
            <a:r>
              <a:rPr lang="en-US" altLang="ko-KR" dirty="0" err="1"/>
              <a:t>crackaddr</a:t>
            </a:r>
            <a:r>
              <a:rPr lang="en-US" altLang="ko-KR" dirty="0"/>
              <a:t> bug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35BA9-F099-4ABF-B2CE-5A222ACE9C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1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2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56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95042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409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484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1176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3472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3194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8192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6761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6565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1132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72462" y="6522464"/>
            <a:ext cx="1017182" cy="31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3591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05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8554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743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530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60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8255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58016" y="6492901"/>
            <a:ext cx="1357322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57488" y="6491293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5117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70104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096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/42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603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1"/>
          </p:nvPr>
        </p:nvSpPr>
        <p:spPr>
          <a:xfrm>
            <a:off x="7010416" y="6502442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500834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09600" y="6502442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/42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72462" y="6522464"/>
            <a:ext cx="1017182" cy="31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0949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9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70104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096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>
              <a:defRPr/>
            </a:pPr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>
                <a:defRPr/>
              </a:pPr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4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603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1"/>
          </p:nvPr>
        </p:nvSpPr>
        <p:spPr>
          <a:xfrm>
            <a:off x="7010416" y="6502442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500834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09600" y="6502442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>
              <a:defRPr/>
            </a:pPr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>
                <a:defRPr/>
              </a:pPr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8229600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72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8229600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72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5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9144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45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tv-kaist/CROWN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research.microsoft.com/en-us/projects/pex/" TargetMode="External"/><Relationship Id="rId4" Type="http://schemas.openxmlformats.org/officeDocument/2006/relationships/hyperlink" Target="http://ccadar.github.io/kle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egitbs.net/2016/05/what-is-decre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4314" y="1412776"/>
            <a:ext cx="8786842" cy="14700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Reliability: </a:t>
            </a:r>
            <a:br>
              <a:rPr lang="en-US" altLang="ko-KR" dirty="0"/>
            </a:br>
            <a:r>
              <a:rPr lang="en-US" altLang="ko-KR" dirty="0"/>
              <a:t>A Concolic Testing Approach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14346" y="3789040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dirty="0"/>
              <a:t>Moonzoo Kim 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0236" y="4500788"/>
            <a:ext cx="176355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540131"/>
            <a:ext cx="3995936" cy="3317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6225"/>
            <a:ext cx="9144000" cy="646986"/>
          </a:xfrm>
        </p:spPr>
        <p:txBody>
          <a:bodyPr>
            <a:noAutofit/>
          </a:bodyPr>
          <a:lstStyle/>
          <a:p>
            <a:r>
              <a:rPr lang="en-US" altLang="ko-KR" sz="4000" dirty="0" err="1"/>
              <a:t>Concolic</a:t>
            </a:r>
            <a:r>
              <a:rPr lang="en-US" altLang="ko-KR" sz="4000" dirty="0"/>
              <a:t> Testing Example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77231" y="1071546"/>
            <a:ext cx="5666769" cy="5000660"/>
          </a:xfrm>
        </p:spPr>
        <p:txBody>
          <a:bodyPr>
            <a:noAutofit/>
          </a:bodyPr>
          <a:lstStyle/>
          <a:p>
            <a:r>
              <a:rPr lang="en-US" altLang="ko-KR" sz="2400" dirty="0">
                <a:ea typeface="굴림" pitchFamily="50" charset="-127"/>
              </a:rPr>
              <a:t>Random testing</a:t>
            </a:r>
          </a:p>
          <a:p>
            <a:pPr lvl="1"/>
            <a:r>
              <a:rPr lang="en-US" altLang="ko-KR" sz="1800" dirty="0">
                <a:ea typeface="굴림" charset="-127"/>
              </a:rPr>
              <a:t>Probability of reaching </a:t>
            </a:r>
            <a:r>
              <a:rPr lang="en-US" altLang="ko-KR" sz="18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1800" dirty="0">
                <a:ea typeface="굴림" charset="-127"/>
              </a:rPr>
              <a:t> is extremely low</a:t>
            </a:r>
            <a:endParaRPr lang="en-US" altLang="ko-KR" sz="1800" dirty="0">
              <a:ea typeface="굴림" pitchFamily="50" charset="-127"/>
            </a:endParaRPr>
          </a:p>
          <a:p>
            <a:pPr eaLnBrk="1" hangingPunct="1"/>
            <a:r>
              <a:rPr lang="en-US" altLang="ko-KR" sz="2400" dirty="0">
                <a:ea typeface="굴림" pitchFamily="50" charset="-127"/>
              </a:rPr>
              <a:t>Concolic testing generates the following 4 </a:t>
            </a:r>
            <a:r>
              <a:rPr lang="en-US" altLang="ko-KR" sz="2400">
                <a:ea typeface="굴림" pitchFamily="50" charset="-127"/>
              </a:rPr>
              <a:t>test inputs</a:t>
            </a: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(0,0,0): </a:t>
            </a:r>
            <a:r>
              <a:rPr lang="en-US" altLang="ko-KR" sz="1600" dirty="0">
                <a:ea typeface="굴림" pitchFamily="50" charset="-127"/>
              </a:rPr>
              <a:t>initial random input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Obtained symbolic path formula (SPF</a:t>
            </a:r>
            <a:r>
              <a:rPr lang="en-US" altLang="ko-KR" sz="1600">
                <a:ea typeface="굴림" pitchFamily="50" charset="-127"/>
              </a:rPr>
              <a:t>)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a!=1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</a:t>
            </a:r>
            <a:r>
              <a:rPr lang="el-GR" altLang="ko-KR" sz="1600"/>
              <a:t> </a:t>
            </a:r>
            <a:r>
              <a:rPr lang="en-US" altLang="ko-KR" sz="1600" dirty="0"/>
              <a:t>generated </a:t>
            </a:r>
            <a:r>
              <a:rPr lang="en-US" altLang="ko-KR" sz="1600">
                <a:ea typeface="굴림" pitchFamily="50" charset="-127"/>
              </a:rPr>
              <a:t>from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/>
              <a:t>:</a:t>
            </a:r>
            <a:r>
              <a:rPr lang="en-US" altLang="ko-KR" sz="1600">
                <a:ea typeface="굴림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(a!=1)  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(1,0,0): a solution </a:t>
            </a:r>
            <a:r>
              <a:rPr lang="en-US" altLang="ko-KR" sz="1800">
                <a:ea typeface="굴림" pitchFamily="50" charset="-127"/>
              </a:rPr>
              <a:t>of </a:t>
            </a:r>
            <a:r>
              <a:rPr lang="el-GR" altLang="ko-KR" sz="1800" i="1">
                <a:ea typeface="굴림" pitchFamily="50" charset="-127"/>
              </a:rPr>
              <a:t>φ</a:t>
            </a:r>
            <a:r>
              <a:rPr lang="en-US" altLang="ko-KR" sz="1800" i="1">
                <a:ea typeface="굴림" pitchFamily="50" charset="-127"/>
              </a:rPr>
              <a:t>'</a:t>
            </a:r>
            <a:r>
              <a:rPr lang="en-US" altLang="ko-KR" sz="1800">
                <a:latin typeface="Calibri"/>
              </a:rPr>
              <a:t> </a:t>
            </a:r>
            <a:r>
              <a:rPr lang="en-US" altLang="ko-KR" sz="1800" dirty="0">
                <a:latin typeface="Calibri"/>
              </a:rPr>
              <a:t>(i.e. </a:t>
            </a:r>
            <a:r>
              <a:rPr lang="en-US" altLang="ko-KR" sz="18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800" dirty="0">
                <a:ea typeface="굴림" pitchFamily="50" charset="-127"/>
              </a:rPr>
              <a:t>(a!=1))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SPF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b!=2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(b!=2)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(1,2,0)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SPF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(b==2) &amp;&amp; (c!=3*a +b)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(b==2)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(c!=3*a +b)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(1,2,5)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Covered all paths and  </a:t>
            </a:r>
            <a:endParaRPr lang="en-US" altLang="ko-KR" sz="1600" dirty="0">
              <a:solidFill>
                <a:srgbClr val="FF0000"/>
              </a:solidFill>
              <a:ea typeface="굴림" pitchFamily="50" charset="-127"/>
            </a:endParaRPr>
          </a:p>
          <a:p>
            <a:pPr eaLnBrk="1" hangingPunct="1"/>
            <a:endParaRPr lang="en-US" altLang="ko-KR" sz="2400" dirty="0">
              <a:ea typeface="굴림" pitchFamily="50" charset="-127"/>
            </a:endParaRPr>
          </a:p>
          <a:p>
            <a:pPr lvl="3" eaLnBrk="1" hangingPunct="1"/>
            <a:endParaRPr lang="en-US" altLang="ko-KR" sz="2400" b="1" dirty="0">
              <a:ea typeface="굴림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00034" y="1214422"/>
            <a:ext cx="2928958" cy="2857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// Test input a, b, c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void f(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a,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b,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c) {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Calibri" pitchFamily="34" charset="0"/>
              </a:rPr>
              <a:t>  </a:t>
            </a:r>
            <a:r>
              <a:rPr lang="en-US" altLang="ko-KR" sz="2000" dirty="0">
                <a:latin typeface="Calibri" pitchFamily="34" charset="0"/>
              </a:rPr>
              <a:t>  if (a == 1)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	if (b == 2)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if (c == 3*a + b)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</a:rPr>
              <a:t>              Error();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}  }  } }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9369" y="4357694"/>
            <a:ext cx="3464265" cy="2143140"/>
            <a:chOff x="469369" y="4357694"/>
            <a:chExt cx="3464265" cy="2143140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804997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6200000" flipH="1">
              <a:off x="1376501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05129" y="4500570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a==1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9369" y="45005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a!=1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>
              <a:off x="1406984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 flipH="1">
              <a:off x="1978488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5195" y="521495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b==2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521495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b!=2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1978488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2549992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74103" y="5783065"/>
              <a:ext cx="8595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c==</a:t>
              </a:r>
            </a:p>
            <a:p>
              <a:r>
                <a:rPr lang="en-US" altLang="ko-KR" b="1" dirty="0">
                  <a:solidFill>
                    <a:schemeClr val="accent1"/>
                  </a:solidFill>
                </a:rPr>
                <a:t>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3625" y="5929330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c!=3*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8596" y="4357694"/>
            <a:ext cx="928694" cy="1000132"/>
            <a:chOff x="285720" y="4357694"/>
            <a:chExt cx="928694" cy="1000132"/>
          </a:xfrm>
        </p:grpSpPr>
        <p:cxnSp>
          <p:nvCxnSpPr>
            <p:cNvPr id="27" name="직선 연결선 26"/>
            <p:cNvCxnSpPr/>
            <p:nvPr/>
          </p:nvCxnSpPr>
          <p:spPr>
            <a:xfrm rot="5400000">
              <a:off x="607191" y="4393413"/>
              <a:ext cx="642942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85720" y="4988494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(0,0,0)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42444" y="4380705"/>
            <a:ext cx="1428760" cy="1726654"/>
            <a:chOff x="642910" y="4286256"/>
            <a:chExt cx="1428760" cy="1726654"/>
          </a:xfrm>
        </p:grpSpPr>
        <p:cxnSp>
          <p:nvCxnSpPr>
            <p:cNvPr id="31" name="직선 연결선 30"/>
            <p:cNvCxnSpPr/>
            <p:nvPr/>
          </p:nvCxnSpPr>
          <p:spPr>
            <a:xfrm rot="16200000" flipH="1">
              <a:off x="1428728" y="43576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400000" flipH="1" flipV="1">
              <a:off x="1406311" y="50746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2910" y="56435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285852" y="4357694"/>
            <a:ext cx="1428760" cy="2450557"/>
            <a:chOff x="4000496" y="3714753"/>
            <a:chExt cx="1428760" cy="2450557"/>
          </a:xfrm>
        </p:grpSpPr>
        <p:cxnSp>
          <p:nvCxnSpPr>
            <p:cNvPr id="43" name="직선 연결선 42"/>
            <p:cNvCxnSpPr/>
            <p:nvPr/>
          </p:nvCxnSpPr>
          <p:spPr>
            <a:xfrm rot="16200000" flipH="1">
              <a:off x="4786314" y="45100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 flipH="1" flipV="1">
              <a:off x="4763897" y="52270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00496" y="57959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rot="16200000" flipH="1">
              <a:off x="4201428" y="3786191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549187" y="4205270"/>
            <a:ext cx="2308433" cy="2652730"/>
            <a:chOff x="1428728" y="4205270"/>
            <a:chExt cx="2308433" cy="2652730"/>
          </a:xfrm>
        </p:grpSpPr>
        <p:cxnSp>
          <p:nvCxnSpPr>
            <p:cNvPr id="49" name="직선 연결선 48"/>
            <p:cNvCxnSpPr/>
            <p:nvPr/>
          </p:nvCxnSpPr>
          <p:spPr>
            <a:xfrm rot="16200000" flipH="1">
              <a:off x="1209652" y="4424346"/>
              <a:ext cx="2295540" cy="185738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28926" y="648866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(1,2,5)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6660232" y="5517232"/>
            <a:ext cx="1426096" cy="919068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lIns="0" anchor="ctr"/>
          <a:lstStyle/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Error() 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reached</a:t>
            </a:r>
          </a:p>
        </p:txBody>
      </p:sp>
    </p:spTree>
    <p:extLst>
      <p:ext uri="{BB962C8B-B14F-4D97-AF65-F5344CB8AC3E}">
        <p14:creationId xmlns:p14="http://schemas.microsoft.com/office/powerpoint/2010/main" val="42936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6225"/>
            <a:ext cx="9144000" cy="646986"/>
          </a:xfrm>
        </p:spPr>
        <p:txBody>
          <a:bodyPr>
            <a:noAutofit/>
          </a:bodyPr>
          <a:lstStyle/>
          <a:p>
            <a:r>
              <a:rPr lang="en-US" altLang="ko-KR" sz="4000" dirty="0" err="1"/>
              <a:t>Concolic</a:t>
            </a:r>
            <a:r>
              <a:rPr lang="en-US" altLang="ko-KR" sz="4000" dirty="0"/>
              <a:t> Testing Example’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38028" y="908720"/>
            <a:ext cx="5705972" cy="5000660"/>
          </a:xfrm>
        </p:spPr>
        <p:txBody>
          <a:bodyPr>
            <a:noAutofit/>
          </a:bodyPr>
          <a:lstStyle/>
          <a:p>
            <a:r>
              <a:rPr lang="en-US" altLang="ko-KR" sz="2400" dirty="0">
                <a:ea typeface="굴림" pitchFamily="50" charset="-127"/>
              </a:rPr>
              <a:t>Random testing</a:t>
            </a:r>
          </a:p>
          <a:p>
            <a:pPr lvl="1"/>
            <a:r>
              <a:rPr lang="en-US" altLang="ko-KR" sz="1800" dirty="0">
                <a:ea typeface="굴림" charset="-127"/>
              </a:rPr>
              <a:t>Probability of reaching </a:t>
            </a:r>
            <a:r>
              <a:rPr lang="en-US" altLang="ko-KR" sz="18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1800" dirty="0">
                <a:ea typeface="굴림" charset="-127"/>
              </a:rPr>
              <a:t> is extremely low</a:t>
            </a:r>
            <a:endParaRPr lang="en-US" altLang="ko-KR" sz="1800" dirty="0">
              <a:ea typeface="굴림" pitchFamily="50" charset="-127"/>
            </a:endParaRPr>
          </a:p>
          <a:p>
            <a:pPr eaLnBrk="1" hangingPunct="1"/>
            <a:r>
              <a:rPr lang="en-US" altLang="ko-KR" sz="2400" dirty="0">
                <a:ea typeface="굴림" pitchFamily="50" charset="-127"/>
              </a:rPr>
              <a:t>Concolic testing generates the following  4 test inputs</a:t>
            </a:r>
            <a:r>
              <a:rPr lang="ko-KR" altLang="en-US" sz="2400" dirty="0">
                <a:ea typeface="굴림" pitchFamily="50" charset="-127"/>
              </a:rPr>
              <a:t> </a:t>
            </a: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(0,0,0): </a:t>
            </a:r>
            <a:r>
              <a:rPr lang="en-US" altLang="ko-KR" sz="1600" dirty="0">
                <a:ea typeface="굴림" pitchFamily="50" charset="-127"/>
              </a:rPr>
              <a:t>initial random input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Obtained symbolic path formula (SPF)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dirty="0">
                <a:ea typeface="굴림" pitchFamily="50" charset="-127"/>
              </a:rPr>
              <a:t>: a!=1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A modified SPF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</a:t>
            </a:r>
            <a:r>
              <a:rPr lang="el-GR" altLang="ko-KR" sz="1600" dirty="0"/>
              <a:t> </a:t>
            </a:r>
            <a:r>
              <a:rPr lang="en-US" altLang="ko-KR" sz="1600" dirty="0"/>
              <a:t>generated </a:t>
            </a:r>
            <a:r>
              <a:rPr lang="en-US" altLang="ko-KR" sz="1600" dirty="0">
                <a:ea typeface="굴림" pitchFamily="50" charset="-127"/>
              </a:rPr>
              <a:t>from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/>
              <a:t>:</a:t>
            </a:r>
            <a:r>
              <a:rPr lang="en-US" altLang="ko-KR" sz="1600" dirty="0">
                <a:ea typeface="굴림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(a!=1)  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(1,0,0): a solution of </a:t>
            </a:r>
            <a:r>
              <a:rPr lang="el-GR" altLang="ko-KR" sz="1800" i="1" dirty="0">
                <a:ea typeface="굴림" pitchFamily="50" charset="-127"/>
              </a:rPr>
              <a:t>φ</a:t>
            </a:r>
            <a:r>
              <a:rPr lang="en-US" altLang="ko-KR" sz="1800" i="1" dirty="0">
                <a:ea typeface="굴림" pitchFamily="50" charset="-127"/>
              </a:rPr>
              <a:t>'</a:t>
            </a:r>
            <a:r>
              <a:rPr lang="en-US" altLang="ko-KR" sz="1800" dirty="0">
                <a:latin typeface="Calibri"/>
              </a:rPr>
              <a:t> (i.e. </a:t>
            </a:r>
            <a:r>
              <a:rPr lang="en-US" altLang="ko-KR" sz="18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800" dirty="0">
                <a:ea typeface="굴림" pitchFamily="50" charset="-127"/>
              </a:rPr>
              <a:t>(a!=1))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SPF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b!=2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A modified SPF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 </a:t>
            </a:r>
            <a:r>
              <a:rPr lang="en-US" altLang="ko-KR" sz="1600" dirty="0">
                <a:ea typeface="굴림" pitchFamily="50" charset="-127"/>
              </a:rPr>
              <a:t>: a==1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(b!=2)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(1,2,0)</a:t>
            </a:r>
          </a:p>
          <a:p>
            <a:pPr lvl="2"/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(b==2) &amp;&amp; </a:t>
            </a:r>
            <a:r>
              <a:rPr lang="en-US" altLang="ko-KR" sz="1600" b="1" dirty="0">
                <a:ea typeface="굴림" pitchFamily="50" charset="-127"/>
              </a:rPr>
              <a:t>b’== b +a </a:t>
            </a:r>
            <a:r>
              <a:rPr lang="en-US" altLang="ko-KR" sz="1600" dirty="0">
                <a:ea typeface="굴림" pitchFamily="50" charset="-127"/>
              </a:rPr>
              <a:t>&amp;&amp; (c!=3*a +</a:t>
            </a:r>
            <a:r>
              <a:rPr lang="en-US" altLang="ko-KR" sz="1600" b="1" dirty="0">
                <a:ea typeface="굴림" pitchFamily="50" charset="-127"/>
              </a:rPr>
              <a:t>b’</a:t>
            </a:r>
            <a:r>
              <a:rPr lang="en-US" altLang="ko-KR" sz="1600" dirty="0">
                <a:ea typeface="굴림" pitchFamily="50" charset="-127"/>
              </a:rPr>
              <a:t>)</a:t>
            </a:r>
          </a:p>
          <a:p>
            <a:pPr marL="914400" lvl="2" indent="0">
              <a:buNone/>
            </a:pPr>
            <a:r>
              <a:rPr lang="en-US" altLang="ko-KR" sz="1600" dirty="0">
                <a:ea typeface="굴림" pitchFamily="50" charset="-127"/>
              </a:rPr>
              <a:t>=&gt;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(b==2) &amp;&amp; (c!=3*a +(</a:t>
            </a:r>
            <a:r>
              <a:rPr lang="en-US" altLang="ko-KR" sz="1600" dirty="0" err="1">
                <a:ea typeface="굴림" pitchFamily="50" charset="-127"/>
              </a:rPr>
              <a:t>b+a</a:t>
            </a:r>
            <a:r>
              <a:rPr lang="en-US" altLang="ko-KR" sz="1600" dirty="0">
                <a:ea typeface="굴림" pitchFamily="50" charset="-127"/>
              </a:rPr>
              <a:t>))</a:t>
            </a:r>
          </a:p>
          <a:p>
            <a:pPr lvl="2"/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 </a:t>
            </a:r>
            <a:r>
              <a:rPr lang="en-US" altLang="ko-KR" sz="1600" dirty="0">
                <a:ea typeface="굴림" pitchFamily="50" charset="-127"/>
              </a:rPr>
              <a:t>: a==1 &amp;&amp; (b==2)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(c!=3*a +(</a:t>
            </a:r>
            <a:r>
              <a:rPr lang="en-US" altLang="ko-KR" sz="1600" dirty="0" err="1">
                <a:ea typeface="굴림" pitchFamily="50" charset="-127"/>
              </a:rPr>
              <a:t>b+a</a:t>
            </a:r>
            <a:r>
              <a:rPr lang="en-US" altLang="ko-KR" sz="1600">
                <a:ea typeface="굴림" pitchFamily="50" charset="-127"/>
              </a:rPr>
              <a:t>))</a:t>
            </a:r>
            <a:endParaRPr lang="en-US" altLang="ko-KR" sz="16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(1,2,6)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Covered all paths and  </a:t>
            </a:r>
            <a:endParaRPr lang="en-US" altLang="ko-KR" sz="1600" dirty="0">
              <a:solidFill>
                <a:srgbClr val="FF0000"/>
              </a:solidFill>
              <a:ea typeface="굴림" pitchFamily="50" charset="-127"/>
            </a:endParaRPr>
          </a:p>
          <a:p>
            <a:pPr eaLnBrk="1" hangingPunct="1"/>
            <a:endParaRPr lang="en-US" altLang="ko-KR" sz="2400" dirty="0">
              <a:ea typeface="굴림" pitchFamily="50" charset="-127"/>
            </a:endParaRPr>
          </a:p>
          <a:p>
            <a:pPr lvl="3" eaLnBrk="1" hangingPunct="1"/>
            <a:endParaRPr lang="en-US" altLang="ko-KR" sz="2400" b="1" dirty="0">
              <a:ea typeface="굴림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00034" y="1214422"/>
            <a:ext cx="2928958" cy="2857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// Test input a, b, c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void f(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a,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b,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c) {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Calibri" pitchFamily="34" charset="0"/>
              </a:rPr>
              <a:t>  </a:t>
            </a:r>
            <a:r>
              <a:rPr lang="en-US" altLang="ko-KR" sz="2000" dirty="0">
                <a:latin typeface="Calibri" pitchFamily="34" charset="0"/>
              </a:rPr>
              <a:t>  if (a == 1)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	if (b == 2)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</a:t>
            </a:r>
            <a:r>
              <a:rPr lang="en-US" altLang="ko-KR" sz="2000" b="1" u="sng" dirty="0">
                <a:latin typeface="Calibri" pitchFamily="34" charset="0"/>
              </a:rPr>
              <a:t>b= </a:t>
            </a:r>
            <a:r>
              <a:rPr lang="en-US" altLang="ko-KR" sz="2000" b="1" u="sng" dirty="0" err="1">
                <a:latin typeface="Calibri" pitchFamily="34" charset="0"/>
              </a:rPr>
              <a:t>b+a</a:t>
            </a:r>
            <a:r>
              <a:rPr lang="en-US" altLang="ko-KR" sz="2000" b="1" u="sng" dirty="0">
                <a:latin typeface="Calibri" pitchFamily="34" charset="0"/>
              </a:rPr>
              <a:t>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if (c == 3*a + b)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</a:rPr>
              <a:t>              Error();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}  }  } }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9369" y="4357694"/>
            <a:ext cx="3529987" cy="2143140"/>
            <a:chOff x="469369" y="4357694"/>
            <a:chExt cx="3529987" cy="2143140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804997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6200000" flipH="1">
              <a:off x="1376501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05129" y="4500570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a==1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9369" y="45005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a!=1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>
              <a:off x="1406984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 flipH="1">
              <a:off x="1978488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5195" y="521495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b==2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521495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b!=2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1978488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2549992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74103" y="5783065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c==</a:t>
              </a:r>
            </a:p>
            <a:p>
              <a:r>
                <a:rPr lang="en-US" altLang="ko-KR" b="1" dirty="0">
                  <a:solidFill>
                    <a:schemeClr val="accent1"/>
                  </a:solidFill>
                </a:rPr>
                <a:t>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r>
                <a:rPr lang="en-US" altLang="ko-KR" b="1" dirty="0">
                  <a:solidFill>
                    <a:schemeClr val="accent1"/>
                  </a:solidFill>
                </a:rPr>
                <a:t>’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3625" y="5929330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c!=3*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8596" y="4357694"/>
            <a:ext cx="928694" cy="1000132"/>
            <a:chOff x="285720" y="4357694"/>
            <a:chExt cx="928694" cy="1000132"/>
          </a:xfrm>
        </p:grpSpPr>
        <p:cxnSp>
          <p:nvCxnSpPr>
            <p:cNvPr id="27" name="직선 연결선 26"/>
            <p:cNvCxnSpPr/>
            <p:nvPr/>
          </p:nvCxnSpPr>
          <p:spPr>
            <a:xfrm rot="5400000">
              <a:off x="607191" y="4393413"/>
              <a:ext cx="642942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85720" y="4988494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(0,0,0)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42444" y="4380705"/>
            <a:ext cx="1428760" cy="1726654"/>
            <a:chOff x="642910" y="4286256"/>
            <a:chExt cx="1428760" cy="1726654"/>
          </a:xfrm>
        </p:grpSpPr>
        <p:cxnSp>
          <p:nvCxnSpPr>
            <p:cNvPr id="31" name="직선 연결선 30"/>
            <p:cNvCxnSpPr/>
            <p:nvPr/>
          </p:nvCxnSpPr>
          <p:spPr>
            <a:xfrm rot="16200000" flipH="1">
              <a:off x="1428728" y="43576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400000" flipH="1" flipV="1">
              <a:off x="1406311" y="50746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2910" y="56435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285852" y="4357694"/>
            <a:ext cx="1428760" cy="2450557"/>
            <a:chOff x="4000496" y="3714753"/>
            <a:chExt cx="1428760" cy="2450557"/>
          </a:xfrm>
        </p:grpSpPr>
        <p:cxnSp>
          <p:nvCxnSpPr>
            <p:cNvPr id="43" name="직선 연결선 42"/>
            <p:cNvCxnSpPr/>
            <p:nvPr/>
          </p:nvCxnSpPr>
          <p:spPr>
            <a:xfrm rot="16200000" flipH="1">
              <a:off x="4786314" y="45100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 flipH="1" flipV="1">
              <a:off x="4763897" y="52270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00496" y="57959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rot="16200000" flipH="1">
              <a:off x="4201428" y="3786191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549187" y="4205270"/>
            <a:ext cx="2308433" cy="2652730"/>
            <a:chOff x="1428728" y="4205270"/>
            <a:chExt cx="2308433" cy="2652730"/>
          </a:xfrm>
        </p:grpSpPr>
        <p:cxnSp>
          <p:nvCxnSpPr>
            <p:cNvPr id="49" name="직선 연결선 48"/>
            <p:cNvCxnSpPr/>
            <p:nvPr/>
          </p:nvCxnSpPr>
          <p:spPr>
            <a:xfrm rot="16200000" flipH="1">
              <a:off x="1209652" y="4424346"/>
              <a:ext cx="2295540" cy="185738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28926" y="648866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(1,2,6)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6660232" y="5517232"/>
            <a:ext cx="1426096" cy="919068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lIns="0" anchor="ctr"/>
          <a:lstStyle/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Error() 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reached</a:t>
            </a:r>
          </a:p>
        </p:txBody>
      </p:sp>
    </p:spTree>
    <p:extLst>
      <p:ext uri="{BB962C8B-B14F-4D97-AF65-F5344CB8AC3E}">
        <p14:creationId xmlns:p14="http://schemas.microsoft.com/office/powerpoint/2010/main" val="38747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>
                <a:ea typeface="굴림" charset="-127"/>
              </a:rPr>
              <a:t>Example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1269" name="Text Box 9"/>
          <p:cNvSpPr txBox="1">
            <a:spLocks noChangeArrowheads="1"/>
          </p:cNvSpPr>
          <p:nvPr/>
        </p:nvSpPr>
        <p:spPr bwMode="auto">
          <a:xfrm>
            <a:off x="3657600" y="1981200"/>
            <a:ext cx="5272118" cy="34163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Random Test Driver:</a:t>
            </a:r>
          </a:p>
          <a:p>
            <a:pPr lvl="1"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 random memory graph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 reachable from p</a:t>
            </a:r>
          </a:p>
          <a:p>
            <a:pPr lvl="1"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 random value for x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endParaRPr lang="en-US" altLang="ko-KR" sz="2400" dirty="0">
              <a:ea typeface="굴림" charset="-127"/>
            </a:endParaRP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Probability of reaching </a:t>
            </a:r>
            <a:r>
              <a:rPr lang="en-US" altLang="ko-KR" sz="24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2400" dirty="0">
                <a:ea typeface="굴림" charset="-127"/>
              </a:rPr>
              <a:t> is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extremely 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1670" y="6550247"/>
            <a:ext cx="708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Example from the slides “</a:t>
            </a:r>
            <a:r>
              <a:rPr lang="en-US" altLang="ko-KR" sz="1400" i="1" dirty="0">
                <a:ea typeface="굴림" charset="-127"/>
              </a:rPr>
              <a:t>CUTE</a:t>
            </a:r>
            <a:r>
              <a:rPr lang="en-US" altLang="ko-KR" sz="1400" i="1" dirty="0">
                <a:solidFill>
                  <a:schemeClr val="hlink"/>
                </a:solidFill>
                <a:ea typeface="굴림" charset="-127"/>
              </a:rPr>
              <a:t>:</a:t>
            </a:r>
            <a:r>
              <a:rPr lang="en-US" altLang="ko-KR" sz="1400" i="1" dirty="0">
                <a:ea typeface="굴림" charset="-127"/>
              </a:rPr>
              <a:t> A </a:t>
            </a:r>
            <a:r>
              <a:rPr lang="en-US" altLang="ko-KR" sz="1400" i="1" dirty="0" err="1">
                <a:ea typeface="굴림" charset="-127"/>
              </a:rPr>
              <a:t>Concolic</a:t>
            </a:r>
            <a:r>
              <a:rPr lang="en-US" altLang="ko-KR" sz="1400" i="1" dirty="0">
                <a:ea typeface="굴림" charset="-127"/>
              </a:rPr>
              <a:t> Unit Testing Engine for C” by </a:t>
            </a:r>
            <a:r>
              <a:rPr lang="en-US" altLang="ko-KR" sz="1400" i="1" dirty="0" err="1">
                <a:ea typeface="굴림" charset="-127"/>
              </a:rPr>
              <a:t>K.Sen</a:t>
            </a:r>
            <a:r>
              <a:rPr lang="en-US" altLang="ko-KR" sz="1400" i="1" dirty="0">
                <a:ea typeface="굴림" charset="-127"/>
              </a:rPr>
              <a:t> 2005</a:t>
            </a:r>
            <a:endParaRPr lang="ko-KR" altLang="en-US" sz="14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2304" name="Text Box 14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2305" name="Text Box 15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2306" name="Text Box 16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352800" y="3124202"/>
            <a:ext cx="4114800" cy="830263"/>
            <a:chOff x="2112" y="2016"/>
            <a:chExt cx="2592" cy="523"/>
          </a:xfrm>
        </p:grpSpPr>
        <p:sp>
          <p:nvSpPr>
            <p:cNvPr id="12299" name="Text Box 12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2301" name="AutoShape 10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2302" name="Text Box 11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2303" name="Line 17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331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3328" name="Text Box 10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3329" name="Text Box 11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3330" name="Text Box 12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352800" y="3717927"/>
            <a:ext cx="4114800" cy="830263"/>
            <a:chOff x="2112" y="2016"/>
            <a:chExt cx="2592" cy="523"/>
          </a:xfrm>
        </p:grpSpPr>
        <p:sp>
          <p:nvSpPr>
            <p:cNvPr id="13323" name="Text Box 18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3325" name="AutoShape 20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3326" name="Text Box 21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3327" name="Line 22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434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434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4353" name="Text Box 10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4354" name="Text Box 11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4355" name="Text Box 12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4346" name="Text Box 17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352800" y="4022727"/>
            <a:ext cx="4114800" cy="830263"/>
            <a:chOff x="2112" y="2016"/>
            <a:chExt cx="2592" cy="523"/>
          </a:xfrm>
        </p:grpSpPr>
        <p:sp>
          <p:nvSpPr>
            <p:cNvPr id="14348" name="Text Box 19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4350" name="AutoShape 21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4351" name="Text Box 22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4352" name="Line 23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536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5378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5379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5380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5370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5373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5375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5376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5377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372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!(p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!=NULL)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640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640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640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6394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6399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6402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6403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396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=NULL</a:t>
            </a:r>
          </a:p>
        </p:txBody>
      </p:sp>
      <p:sp>
        <p:nvSpPr>
          <p:cNvPr id="16397" name="AutoShape 22"/>
          <p:cNvSpPr>
            <a:spLocks noChangeArrowheads="1"/>
          </p:cNvSpPr>
          <p:nvPr/>
        </p:nvSpPr>
        <p:spPr bwMode="auto">
          <a:xfrm>
            <a:off x="4191000" y="2362200"/>
            <a:ext cx="3352800" cy="1676400"/>
          </a:xfrm>
          <a:prstGeom prst="wedgeRectCallout">
            <a:avLst>
              <a:gd name="adj1" fmla="val -99764"/>
              <a:gd name="adj2" fmla="val 78505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16398" name="AutoShape 23"/>
          <p:cNvSpPr>
            <a:spLocks noChangeArrowheads="1"/>
          </p:cNvSpPr>
          <p:nvPr/>
        </p:nvSpPr>
        <p:spPr bwMode="auto">
          <a:xfrm>
            <a:off x="4191000" y="2133600"/>
            <a:ext cx="3352800" cy="1905000"/>
          </a:xfrm>
          <a:prstGeom prst="wedgeRectCallout">
            <a:avLst>
              <a:gd name="adj1" fmla="val 58759"/>
              <a:gd name="adj2" fmla="val 79250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solidFill>
                  <a:srgbClr val="FF3300"/>
                </a:solidFill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741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741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743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743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743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7429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7431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7432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>
                    <a:ea typeface="굴림" charset="-127"/>
                  </a:rPr>
                  <a:t>  p</a:t>
                </a:r>
                <a:br>
                  <a:rPr lang="en-US" altLang="ko-KR" sz="1600">
                    <a:ea typeface="굴림" charset="-127"/>
                  </a:rPr>
                </a:br>
                <a:r>
                  <a:rPr lang="en-US" altLang="ko-KR" sz="1600">
                    <a:ea typeface="굴림" charset="-127"/>
                  </a:rPr>
                  <a:t>          , x=236 </a:t>
                </a:r>
                <a:br>
                  <a:rPr lang="en-US" altLang="ko-KR" sz="1600">
                    <a:ea typeface="굴림" charset="-127"/>
                  </a:rPr>
                </a:br>
                <a:r>
                  <a:rPr lang="en-US" altLang="ko-KR" sz="160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7433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7420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=NULL</a:t>
            </a:r>
          </a:p>
        </p:txBody>
      </p:sp>
      <p:sp>
        <p:nvSpPr>
          <p:cNvPr id="17421" name="AutoShape 20"/>
          <p:cNvSpPr>
            <a:spLocks noChangeArrowheads="1"/>
          </p:cNvSpPr>
          <p:nvPr/>
        </p:nvSpPr>
        <p:spPr bwMode="auto">
          <a:xfrm>
            <a:off x="4191000" y="2362200"/>
            <a:ext cx="3352800" cy="1676400"/>
          </a:xfrm>
          <a:prstGeom prst="wedgeRectCallout">
            <a:avLst>
              <a:gd name="adj1" fmla="val -99764"/>
              <a:gd name="adj2" fmla="val 78505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17422" name="AutoShape 21"/>
          <p:cNvSpPr>
            <a:spLocks noChangeArrowheads="1"/>
          </p:cNvSpPr>
          <p:nvPr/>
        </p:nvSpPr>
        <p:spPr bwMode="auto">
          <a:xfrm>
            <a:off x="4191000" y="2133600"/>
            <a:ext cx="3352800" cy="1905000"/>
          </a:xfrm>
          <a:prstGeom prst="wedgeRectCallout">
            <a:avLst>
              <a:gd name="adj1" fmla="val 58759"/>
              <a:gd name="adj2" fmla="val 79250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solidFill>
                  <a:srgbClr val="FF3300"/>
                </a:solidFill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=236,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500694" y="3505200"/>
            <a:ext cx="990600" cy="433388"/>
            <a:chOff x="3888" y="2208"/>
            <a:chExt cx="624" cy="273"/>
          </a:xfrm>
        </p:grpSpPr>
        <p:sp>
          <p:nvSpPr>
            <p:cNvPr id="17427" name="Text Box 23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634</a:t>
              </a:r>
            </a:p>
          </p:txBody>
        </p:sp>
        <p:sp>
          <p:nvSpPr>
            <p:cNvPr id="17428" name="Line 24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7424" name="Line 25"/>
          <p:cNvSpPr>
            <a:spLocks noChangeShapeType="1"/>
          </p:cNvSpPr>
          <p:nvPr/>
        </p:nvSpPr>
        <p:spPr bwMode="auto">
          <a:xfrm>
            <a:off x="5576894" y="32766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5" name="Line 26"/>
          <p:cNvSpPr>
            <a:spLocks noChangeShapeType="1"/>
          </p:cNvSpPr>
          <p:nvPr/>
        </p:nvSpPr>
        <p:spPr bwMode="auto">
          <a:xfrm flipV="1">
            <a:off x="6262694" y="3276600"/>
            <a:ext cx="76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6" name="Text Box 27"/>
          <p:cNvSpPr txBox="1">
            <a:spLocks noChangeArrowheads="1"/>
          </p:cNvSpPr>
          <p:nvPr/>
        </p:nvSpPr>
        <p:spPr bwMode="auto">
          <a:xfrm>
            <a:off x="5957894" y="2895600"/>
            <a:ext cx="914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843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8452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8453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8454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313113" y="3200400"/>
            <a:ext cx="4306887" cy="1119188"/>
            <a:chOff x="2087" y="2016"/>
            <a:chExt cx="2713" cy="705"/>
          </a:xfrm>
        </p:grpSpPr>
        <p:sp>
          <p:nvSpPr>
            <p:cNvPr id="18443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18444" name="AutoShape 15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18445" name="Text Box 16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368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600">
                  <a:ea typeface="굴림" charset="-127"/>
                </a:rPr>
                <a:t>  p</a:t>
              </a:r>
              <a:br>
                <a:rPr lang="en-US" altLang="ko-KR" sz="1600">
                  <a:ea typeface="굴림" charset="-127"/>
                </a:rPr>
              </a:br>
              <a:r>
                <a:rPr lang="en-US" altLang="ko-KR" sz="1600">
                  <a:ea typeface="굴림" charset="-127"/>
                </a:rPr>
                <a:t>               , x=236 </a:t>
              </a:r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47" name="Line 23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48" name="Text Box 24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18450" name="Text Box 27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18451" name="Line 28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2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357158" y="1214422"/>
            <a:ext cx="8572560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Automated Software Analysis Techniques</a:t>
            </a:r>
          </a:p>
          <a:p>
            <a:pPr lvl="1"/>
            <a:r>
              <a:rPr lang="en-US" altLang="ko-KR" dirty="0"/>
              <a:t>Background </a:t>
            </a:r>
          </a:p>
          <a:p>
            <a:pPr lvl="1"/>
            <a:r>
              <a:rPr lang="en-US" altLang="ko-KR" dirty="0"/>
              <a:t>Concolic testing process</a:t>
            </a:r>
          </a:p>
          <a:p>
            <a:pPr lvl="1"/>
            <a:r>
              <a:rPr lang="en-US" altLang="ko-KR" dirty="0"/>
              <a:t>Example of </a:t>
            </a:r>
            <a:r>
              <a:rPr lang="en-US" altLang="ko-KR" dirty="0" err="1"/>
              <a:t>concolic</a:t>
            </a:r>
            <a:r>
              <a:rPr lang="en-US" altLang="ko-KR" dirty="0"/>
              <a:t> testing</a:t>
            </a:r>
          </a:p>
          <a:p>
            <a:r>
              <a:rPr lang="en-US" altLang="ko-KR" dirty="0"/>
              <a:t>Case Study: </a:t>
            </a:r>
            <a:r>
              <a:rPr lang="en-US" altLang="ko-KR" dirty="0" err="1"/>
              <a:t>Busybox</a:t>
            </a:r>
            <a:r>
              <a:rPr lang="en-US" altLang="ko-KR" dirty="0"/>
              <a:t> utility</a:t>
            </a:r>
          </a:p>
          <a:p>
            <a:r>
              <a:rPr lang="en-US" altLang="ko-KR" dirty="0"/>
              <a:t>Future Direction and Conclusion</a:t>
            </a:r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946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947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947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947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087" y="2016"/>
            <a:chExt cx="2713" cy="705"/>
          </a:xfrm>
        </p:grpSpPr>
        <p:sp>
          <p:nvSpPr>
            <p:cNvPr id="1946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1946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1947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, x=236 </a:t>
              </a:r>
            </a:p>
          </p:txBody>
        </p:sp>
        <p:sp>
          <p:nvSpPr>
            <p:cNvPr id="1947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dirty="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1947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 dirty="0">
                    <a:ea typeface="굴림" charset="-127"/>
                  </a:rPr>
                  <a:t>634</a:t>
                </a:r>
              </a:p>
            </p:txBody>
          </p:sp>
          <p:sp>
            <p:nvSpPr>
              <p:cNvPr id="1947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946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048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048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0502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0503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0504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064000"/>
            <a:ext cx="4306888" cy="1119188"/>
            <a:chOff x="2087" y="2016"/>
            <a:chExt cx="2713" cy="705"/>
          </a:xfrm>
        </p:grpSpPr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0494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0495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368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600" dirty="0">
                  <a:ea typeface="굴림" charset="-127"/>
                </a:rPr>
                <a:t>  p</a:t>
              </a:r>
              <a:br>
                <a:rPr lang="en-US" altLang="ko-KR" sz="1600" dirty="0">
                  <a:ea typeface="굴림" charset="-127"/>
                </a:rPr>
              </a:br>
              <a:r>
                <a:rPr lang="en-US" altLang="ko-KR" sz="1600" dirty="0">
                  <a:ea typeface="굴림" charset="-127"/>
                </a:rPr>
                <a:t>               , x=236 </a:t>
              </a:r>
            </a:p>
          </p:txBody>
        </p:sp>
        <p:sp>
          <p:nvSpPr>
            <p:cNvPr id="20496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7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8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0500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0501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0491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0492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150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152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152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152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356100"/>
            <a:ext cx="4306888" cy="1119188"/>
            <a:chOff x="2087" y="2016"/>
            <a:chExt cx="2713" cy="705"/>
          </a:xfrm>
        </p:grpSpPr>
        <p:sp>
          <p:nvSpPr>
            <p:cNvPr id="2151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151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152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152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152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15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1516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1517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2551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2552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2553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70500"/>
            <a:ext cx="4306888" cy="1119188"/>
            <a:chOff x="2087" y="2016"/>
            <a:chExt cx="2713" cy="705"/>
          </a:xfrm>
        </p:grpSpPr>
        <p:sp>
          <p:nvSpPr>
            <p:cNvPr id="22542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2543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2544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2545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546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547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2549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2550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2539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2540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2541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355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356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357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357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357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81613"/>
            <a:ext cx="4306888" cy="1119187"/>
            <a:chOff x="2087" y="2016"/>
            <a:chExt cx="2713" cy="705"/>
          </a:xfrm>
        </p:grpSpPr>
        <p:sp>
          <p:nvSpPr>
            <p:cNvPr id="2356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356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357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357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357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357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3563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3564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3565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3566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95264"/>
              <a:gd name="adj2" fmla="val 8967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23567" name="AutoShape 26"/>
          <p:cNvSpPr>
            <a:spLocks noChangeArrowheads="1"/>
          </p:cNvSpPr>
          <p:nvPr/>
        </p:nvSpPr>
        <p:spPr bwMode="auto">
          <a:xfrm>
            <a:off x="4191000" y="2057400"/>
            <a:ext cx="3352800" cy="2209800"/>
          </a:xfrm>
          <a:prstGeom prst="wedgeRectCallout">
            <a:avLst>
              <a:gd name="adj1" fmla="val 59519"/>
              <a:gd name="adj2" fmla="val 8311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458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458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460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460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460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81613"/>
            <a:ext cx="4306888" cy="1119187"/>
            <a:chOff x="2087" y="2016"/>
            <a:chExt cx="2713" cy="705"/>
          </a:xfrm>
        </p:grpSpPr>
        <p:sp>
          <p:nvSpPr>
            <p:cNvPr id="2459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459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460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460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0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0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460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460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458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4588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4589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4590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95264"/>
              <a:gd name="adj2" fmla="val 8967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24591" name="AutoShape 26"/>
          <p:cNvSpPr>
            <a:spLocks noChangeArrowheads="1"/>
          </p:cNvSpPr>
          <p:nvPr/>
        </p:nvSpPr>
        <p:spPr bwMode="auto">
          <a:xfrm>
            <a:off x="4191000" y="2057400"/>
            <a:ext cx="3352800" cy="2209800"/>
          </a:xfrm>
          <a:prstGeom prst="wedgeRectCallout">
            <a:avLst>
              <a:gd name="adj1" fmla="val 59519"/>
              <a:gd name="adj2" fmla="val 8311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=1,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5214942" y="3733800"/>
            <a:ext cx="990600" cy="433388"/>
            <a:chOff x="3888" y="2208"/>
            <a:chExt cx="624" cy="273"/>
          </a:xfrm>
        </p:grpSpPr>
        <p:sp>
          <p:nvSpPr>
            <p:cNvPr id="24596" name="Text Box 28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24597" name="Line 29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593" name="Line 30"/>
          <p:cNvSpPr>
            <a:spLocks noChangeShapeType="1"/>
          </p:cNvSpPr>
          <p:nvPr/>
        </p:nvSpPr>
        <p:spPr bwMode="auto">
          <a:xfrm>
            <a:off x="5291142" y="35052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94" name="Line 31"/>
          <p:cNvSpPr>
            <a:spLocks noChangeShapeType="1"/>
          </p:cNvSpPr>
          <p:nvPr/>
        </p:nvSpPr>
        <p:spPr bwMode="auto">
          <a:xfrm flipV="1">
            <a:off x="5976942" y="3505200"/>
            <a:ext cx="76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95" name="Text Box 32"/>
          <p:cNvSpPr txBox="1">
            <a:spLocks noChangeArrowheads="1"/>
          </p:cNvSpPr>
          <p:nvPr/>
        </p:nvSpPr>
        <p:spPr bwMode="auto">
          <a:xfrm>
            <a:off x="5672142" y="3124200"/>
            <a:ext cx="914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560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560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562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562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562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13113" y="3200400"/>
            <a:ext cx="4306887" cy="1119188"/>
            <a:chOff x="2087" y="2016"/>
            <a:chExt cx="2713" cy="705"/>
          </a:xfrm>
        </p:grpSpPr>
        <p:sp>
          <p:nvSpPr>
            <p:cNvPr id="2561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561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561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561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561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561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663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6645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6646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6647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087" y="2016"/>
            <a:chExt cx="2713" cy="705"/>
          </a:xfrm>
        </p:grpSpPr>
        <p:sp>
          <p:nvSpPr>
            <p:cNvPr id="26636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6637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6638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6639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0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1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6643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6644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6635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765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765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765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765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767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767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767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038600"/>
            <a:ext cx="4306888" cy="1119188"/>
            <a:chOff x="2087" y="2016"/>
            <a:chExt cx="2713" cy="705"/>
          </a:xfrm>
        </p:grpSpPr>
        <p:sp>
          <p:nvSpPr>
            <p:cNvPr id="2766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766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6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766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766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7659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7660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8695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8696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8697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343400"/>
            <a:ext cx="4306888" cy="1119188"/>
            <a:chOff x="2087" y="2016"/>
            <a:chExt cx="2713" cy="705"/>
          </a:xfrm>
        </p:grpSpPr>
        <p:sp>
          <p:nvSpPr>
            <p:cNvPr id="28686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8687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8688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8689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0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1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8693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8694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8683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8684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8685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Target of Automated SW Analysis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3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321" y="1643050"/>
            <a:ext cx="6490389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082139" y="4786322"/>
            <a:ext cx="4769856" cy="928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아래쪽 화살표 14"/>
          <p:cNvSpPr/>
          <p:nvPr/>
        </p:nvSpPr>
        <p:spPr>
          <a:xfrm>
            <a:off x="357158" y="1857364"/>
            <a:ext cx="428628" cy="4357718"/>
          </a:xfrm>
          <a:prstGeom prst="downArrow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306" y="1214422"/>
            <a:ext cx="108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Manual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Labor</a:t>
            </a:r>
          </a:p>
        </p:txBody>
      </p:sp>
      <p:sp>
        <p:nvSpPr>
          <p:cNvPr id="17" name="아래쪽 화살표 16"/>
          <p:cNvSpPr/>
          <p:nvPr/>
        </p:nvSpPr>
        <p:spPr>
          <a:xfrm rot="10800000">
            <a:off x="8128729" y="1785926"/>
            <a:ext cx="428628" cy="4214842"/>
          </a:xfrm>
          <a:prstGeom prst="downArrow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834" y="60007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970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972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972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972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648200"/>
            <a:ext cx="4306888" cy="1119188"/>
            <a:chOff x="2087" y="2016"/>
            <a:chExt cx="2713" cy="705"/>
          </a:xfrm>
        </p:grpSpPr>
        <p:sp>
          <p:nvSpPr>
            <p:cNvPr id="2971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971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971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971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71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71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971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971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970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9708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9709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9710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074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074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074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0735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0736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0737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0738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739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740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0742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0743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0731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0732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0733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0734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174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177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177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177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1754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87833"/>
              <a:gd name="adj2" fmla="val 11136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31755" name="AutoShape 26"/>
          <p:cNvSpPr>
            <a:spLocks noChangeArrowheads="1"/>
          </p:cNvSpPr>
          <p:nvPr/>
        </p:nvSpPr>
        <p:spPr bwMode="auto">
          <a:xfrm>
            <a:off x="4191000" y="2590800"/>
            <a:ext cx="3352800" cy="2209800"/>
          </a:xfrm>
          <a:prstGeom prst="wedgeRectCallout">
            <a:avLst>
              <a:gd name="adj1" fmla="val 64773"/>
              <a:gd name="adj2" fmla="val 7880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 dirty="0">
                <a:ea typeface="굴림" charset="-127"/>
              </a:rPr>
              <a:t>solve: x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ea typeface="굴림" charset="-127"/>
              </a:rPr>
              <a:t>&gt;0 and p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b="1" dirty="0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 dirty="0">
                <a:ea typeface="굴림" charset="-127"/>
              </a:rPr>
              <a:t>NULL and 2x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ea typeface="굴림" charset="-127"/>
              </a:rPr>
              <a:t>+1=v</a:t>
            </a:r>
            <a:r>
              <a:rPr lang="en-US" altLang="ko-KR" sz="2000" baseline="-25000" dirty="0">
                <a:ea typeface="굴림" charset="-127"/>
              </a:rPr>
              <a:t>0 </a:t>
            </a:r>
            <a:r>
              <a:rPr lang="en-US" altLang="ko-KR" sz="2000" dirty="0">
                <a:ea typeface="굴림" charset="-127"/>
              </a:rPr>
              <a:t>and n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=</a:t>
            </a:r>
            <a:r>
              <a:rPr lang="en-US" altLang="ko-KR" sz="2000" dirty="0">
                <a:ea typeface="굴림" charset="-127"/>
              </a:rPr>
              <a:t>p</a:t>
            </a:r>
            <a:r>
              <a:rPr lang="en-US" altLang="ko-KR" sz="2000" baseline="-25000" dirty="0">
                <a:ea typeface="굴림" charset="-127"/>
              </a:rPr>
              <a:t>0</a:t>
            </a:r>
          </a:p>
          <a:p>
            <a:endParaRPr lang="en-US" altLang="ko-KR" sz="2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1761" name="Text Box 48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1762" name="AutoShape 49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1763" name="Text Box 50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1764" name="Line 51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5" name="Line 52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6" name="Text Box 53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1768" name="Text Box 55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1769" name="Line 56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1757" name="Text Box 57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1758" name="Text Box 58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1759" name="Text Box 59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1760" name="Text Box 60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2799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2800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2801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2778" name="AutoShape 12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87833"/>
              <a:gd name="adj2" fmla="val 11136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32779" name="AutoShape 13"/>
          <p:cNvSpPr>
            <a:spLocks noChangeArrowheads="1"/>
          </p:cNvSpPr>
          <p:nvPr/>
        </p:nvSpPr>
        <p:spPr bwMode="auto">
          <a:xfrm>
            <a:off x="4191000" y="2590800"/>
            <a:ext cx="3352800" cy="2209800"/>
          </a:xfrm>
          <a:prstGeom prst="wedgeRectCallout">
            <a:avLst>
              <a:gd name="adj1" fmla="val 64773"/>
              <a:gd name="adj2" fmla="val 7880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+1=v</a:t>
            </a:r>
            <a:r>
              <a:rPr lang="en-US" altLang="ko-KR" sz="2000" baseline="-25000">
                <a:ea typeface="굴림" charset="-127"/>
              </a:rPr>
              <a:t>0 </a:t>
            </a:r>
            <a:r>
              <a:rPr lang="en-US" altLang="ko-KR" sz="2000">
                <a:ea typeface="굴림" charset="-127"/>
              </a:rPr>
              <a:t>and 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</a:rPr>
              <a:t>=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=1,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220072" y="4267200"/>
            <a:ext cx="990600" cy="433388"/>
            <a:chOff x="3888" y="2208"/>
            <a:chExt cx="624" cy="273"/>
          </a:xfrm>
        </p:grpSpPr>
        <p:sp>
          <p:nvSpPr>
            <p:cNvPr id="32797" name="Text Box 15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32798" name="Line 16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2781" name="Line 17"/>
          <p:cNvSpPr>
            <a:spLocks noChangeShapeType="1"/>
          </p:cNvSpPr>
          <p:nvPr/>
        </p:nvSpPr>
        <p:spPr bwMode="auto">
          <a:xfrm>
            <a:off x="5296272" y="40386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2788" name="Text Box 19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2789" name="AutoShape 20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2790" name="Text Box 21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2791" name="Line 22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792" name="Line 23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793" name="Text Box 24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2795" name="Text Box 26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2796" name="Line 27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2783" name="Text Box 28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2784" name="Text Box 2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2785" name="Text Box 30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2786" name="Text Box 31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2787" name="Freeform 32"/>
          <p:cNvSpPr>
            <a:spLocks/>
          </p:cNvSpPr>
          <p:nvPr/>
        </p:nvSpPr>
        <p:spPr bwMode="auto">
          <a:xfrm>
            <a:off x="5561385" y="3984625"/>
            <a:ext cx="608012" cy="434975"/>
          </a:xfrm>
          <a:custGeom>
            <a:avLst/>
            <a:gdLst>
              <a:gd name="T0" fmla="*/ 265 w 383"/>
              <a:gd name="T1" fmla="*/ 274 h 274"/>
              <a:gd name="T2" fmla="*/ 339 w 383"/>
              <a:gd name="T3" fmla="*/ 23 h 274"/>
              <a:gd name="T4" fmla="*/ 0 w 383"/>
              <a:gd name="T5" fmla="*/ 133 h 274"/>
              <a:gd name="T6" fmla="*/ 0 60000 65536"/>
              <a:gd name="T7" fmla="*/ 0 60000 65536"/>
              <a:gd name="T8" fmla="*/ 0 60000 65536"/>
              <a:gd name="T9" fmla="*/ 0 w 383"/>
              <a:gd name="T10" fmla="*/ 0 h 274"/>
              <a:gd name="T11" fmla="*/ 383 w 383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274">
                <a:moveTo>
                  <a:pt x="265" y="274"/>
                </a:moveTo>
                <a:cubicBezTo>
                  <a:pt x="277" y="232"/>
                  <a:pt x="383" y="46"/>
                  <a:pt x="339" y="23"/>
                </a:cubicBezTo>
                <a:cubicBezTo>
                  <a:pt x="295" y="0"/>
                  <a:pt x="71" y="110"/>
                  <a:pt x="0" y="133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379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379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381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381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381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5867400" y="3276600"/>
            <a:ext cx="1752600" cy="10064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p=p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 x=x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</a:t>
            </a:r>
            <a:br>
              <a:rPr lang="en-US" altLang="ko-KR" sz="2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p-&gt;v =v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</a:t>
            </a:r>
            <a:r>
              <a:rPr lang="en-US" altLang="ko-KR" sz="2000" baseline="-25000">
                <a:ea typeface="굴림" charset="-127"/>
              </a:rPr>
              <a:t> </a:t>
            </a:r>
            <a:br>
              <a:rPr lang="en-US" altLang="ko-KR" sz="2000" baseline="-25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p-&gt;next=n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3803" name="AutoShape 14"/>
          <p:cNvSpPr>
            <a:spLocks noChangeArrowheads="1"/>
          </p:cNvSpPr>
          <p:nvPr/>
        </p:nvSpPr>
        <p:spPr bwMode="auto">
          <a:xfrm>
            <a:off x="3313113" y="3581400"/>
            <a:ext cx="557212" cy="152400"/>
          </a:xfrm>
          <a:prstGeom prst="leftArrow">
            <a:avLst>
              <a:gd name="adj1" fmla="val 50000"/>
              <a:gd name="adj2" fmla="val 91406"/>
            </a:avLst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3804" name="Text Box 15"/>
          <p:cNvSpPr txBox="1">
            <a:spLocks noChangeArrowheads="1"/>
          </p:cNvSpPr>
          <p:nvPr/>
        </p:nvSpPr>
        <p:spPr bwMode="auto">
          <a:xfrm>
            <a:off x="3810000" y="3200400"/>
            <a:ext cx="21336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  p</a:t>
            </a:r>
            <a:br>
              <a:rPr lang="en-US" altLang="ko-KR" sz="2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               , x=1 </a:t>
            </a:r>
          </a:p>
        </p:txBody>
      </p:sp>
      <p:sp>
        <p:nvSpPr>
          <p:cNvPr id="33805" name="Line 16"/>
          <p:cNvSpPr>
            <a:spLocks noChangeShapeType="1"/>
          </p:cNvSpPr>
          <p:nvPr/>
        </p:nvSpPr>
        <p:spPr bwMode="auto">
          <a:xfrm>
            <a:off x="4191000" y="3581400"/>
            <a:ext cx="76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962400" y="3886200"/>
            <a:ext cx="990600" cy="433388"/>
            <a:chOff x="3888" y="2208"/>
            <a:chExt cx="624" cy="273"/>
          </a:xfrm>
        </p:grpSpPr>
        <p:sp>
          <p:nvSpPr>
            <p:cNvPr id="33808" name="Text Box 20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33809" name="Line 21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3807" name="Freeform 22"/>
          <p:cNvSpPr>
            <a:spLocks/>
          </p:cNvSpPr>
          <p:nvPr/>
        </p:nvSpPr>
        <p:spPr bwMode="auto">
          <a:xfrm>
            <a:off x="4343400" y="3581400"/>
            <a:ext cx="608013" cy="434975"/>
          </a:xfrm>
          <a:custGeom>
            <a:avLst/>
            <a:gdLst>
              <a:gd name="T0" fmla="*/ 265 w 383"/>
              <a:gd name="T1" fmla="*/ 274 h 274"/>
              <a:gd name="T2" fmla="*/ 339 w 383"/>
              <a:gd name="T3" fmla="*/ 23 h 274"/>
              <a:gd name="T4" fmla="*/ 0 w 383"/>
              <a:gd name="T5" fmla="*/ 133 h 274"/>
              <a:gd name="T6" fmla="*/ 0 60000 65536"/>
              <a:gd name="T7" fmla="*/ 0 60000 65536"/>
              <a:gd name="T8" fmla="*/ 0 60000 65536"/>
              <a:gd name="T9" fmla="*/ 0 w 383"/>
              <a:gd name="T10" fmla="*/ 0 h 274"/>
              <a:gd name="T11" fmla="*/ 383 w 383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274">
                <a:moveTo>
                  <a:pt x="265" y="274"/>
                </a:moveTo>
                <a:cubicBezTo>
                  <a:pt x="277" y="232"/>
                  <a:pt x="383" y="46"/>
                  <a:pt x="339" y="23"/>
                </a:cubicBezTo>
                <a:cubicBezTo>
                  <a:pt x="295" y="0"/>
                  <a:pt x="71" y="110"/>
                  <a:pt x="0" y="133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4836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4837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4838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4826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112" y="2400"/>
            <a:chExt cx="2713" cy="705"/>
          </a:xfrm>
        </p:grpSpPr>
        <p:sp>
          <p:nvSpPr>
            <p:cNvPr id="34828" name="Text Box 13"/>
            <p:cNvSpPr txBox="1">
              <a:spLocks noChangeArrowheads="1"/>
            </p:cNvSpPr>
            <p:nvPr/>
          </p:nvSpPr>
          <p:spPr bwMode="auto">
            <a:xfrm>
              <a:off x="3721" y="2448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4829" name="AutoShape 14"/>
            <p:cNvSpPr>
              <a:spLocks noChangeArrowheads="1"/>
            </p:cNvSpPr>
            <p:nvPr/>
          </p:nvSpPr>
          <p:spPr bwMode="auto">
            <a:xfrm>
              <a:off x="2112" y="2640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4830" name="Text Box 15"/>
            <p:cNvSpPr txBox="1">
              <a:spLocks noChangeArrowheads="1"/>
            </p:cNvSpPr>
            <p:nvPr/>
          </p:nvSpPr>
          <p:spPr bwMode="auto">
            <a:xfrm>
              <a:off x="2425" y="2400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4831" name="Line 16"/>
            <p:cNvSpPr>
              <a:spLocks noChangeShapeType="1"/>
            </p:cNvSpPr>
            <p:nvPr/>
          </p:nvSpPr>
          <p:spPr bwMode="auto">
            <a:xfrm>
              <a:off x="2665" y="2640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2832"/>
              <a:ext cx="624" cy="273"/>
              <a:chOff x="3888" y="2208"/>
              <a:chExt cx="624" cy="273"/>
            </a:xfrm>
          </p:grpSpPr>
          <p:sp>
            <p:nvSpPr>
              <p:cNvPr id="34834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4835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4833" name="Freeform 23"/>
            <p:cNvSpPr>
              <a:spLocks/>
            </p:cNvSpPr>
            <p:nvPr/>
          </p:nvSpPr>
          <p:spPr bwMode="auto">
            <a:xfrm>
              <a:off x="2736" y="2640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584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5861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5862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5863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5850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5851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352800" y="4038600"/>
            <a:ext cx="4306888" cy="1119188"/>
            <a:chOff x="2112" y="2592"/>
            <a:chExt cx="2713" cy="705"/>
          </a:xfrm>
        </p:grpSpPr>
        <p:sp>
          <p:nvSpPr>
            <p:cNvPr id="35853" name="Text Box 13"/>
            <p:cNvSpPr txBox="1">
              <a:spLocks noChangeArrowheads="1"/>
            </p:cNvSpPr>
            <p:nvPr/>
          </p:nvSpPr>
          <p:spPr bwMode="auto">
            <a:xfrm>
              <a:off x="3721" y="2640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5854" name="AutoShape 14"/>
            <p:cNvSpPr>
              <a:spLocks noChangeArrowheads="1"/>
            </p:cNvSpPr>
            <p:nvPr/>
          </p:nvSpPr>
          <p:spPr bwMode="auto">
            <a:xfrm>
              <a:off x="2112" y="2832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5855" name="Text Box 15"/>
            <p:cNvSpPr txBox="1">
              <a:spLocks noChangeArrowheads="1"/>
            </p:cNvSpPr>
            <p:nvPr/>
          </p:nvSpPr>
          <p:spPr bwMode="auto">
            <a:xfrm>
              <a:off x="2425" y="2592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2665" y="2832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3024"/>
              <a:ext cx="624" cy="273"/>
              <a:chOff x="3888" y="2208"/>
              <a:chExt cx="624" cy="273"/>
            </a:xfrm>
          </p:grpSpPr>
          <p:sp>
            <p:nvSpPr>
              <p:cNvPr id="35859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5860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5858" name="Freeform 24"/>
            <p:cNvSpPr>
              <a:spLocks/>
            </p:cNvSpPr>
            <p:nvPr/>
          </p:nvSpPr>
          <p:spPr bwMode="auto">
            <a:xfrm>
              <a:off x="2736" y="2832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687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687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6886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6887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6888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6874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6875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6876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352800" y="4343400"/>
            <a:ext cx="4306888" cy="1119188"/>
            <a:chOff x="2112" y="2784"/>
            <a:chExt cx="2713" cy="705"/>
          </a:xfrm>
        </p:grpSpPr>
        <p:sp>
          <p:nvSpPr>
            <p:cNvPr id="36878" name="Text Box 13"/>
            <p:cNvSpPr txBox="1">
              <a:spLocks noChangeArrowheads="1"/>
            </p:cNvSpPr>
            <p:nvPr/>
          </p:nvSpPr>
          <p:spPr bwMode="auto">
            <a:xfrm>
              <a:off x="3721" y="2832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6879" name="AutoShape 14"/>
            <p:cNvSpPr>
              <a:spLocks noChangeArrowheads="1"/>
            </p:cNvSpPr>
            <p:nvPr/>
          </p:nvSpPr>
          <p:spPr bwMode="auto">
            <a:xfrm>
              <a:off x="2112" y="3024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6880" name="Text Box 15"/>
            <p:cNvSpPr txBox="1">
              <a:spLocks noChangeArrowheads="1"/>
            </p:cNvSpPr>
            <p:nvPr/>
          </p:nvSpPr>
          <p:spPr bwMode="auto">
            <a:xfrm>
              <a:off x="2425" y="2784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2665" y="3024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3216"/>
              <a:ext cx="624" cy="273"/>
              <a:chOff x="3888" y="2208"/>
              <a:chExt cx="624" cy="273"/>
            </a:xfrm>
          </p:grpSpPr>
          <p:sp>
            <p:nvSpPr>
              <p:cNvPr id="36884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6885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6883" name="Freeform 25"/>
            <p:cNvSpPr>
              <a:spLocks/>
            </p:cNvSpPr>
            <p:nvPr/>
          </p:nvSpPr>
          <p:spPr bwMode="auto">
            <a:xfrm>
              <a:off x="2736" y="3024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791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791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791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7898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7899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7900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7901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352800" y="4648200"/>
            <a:ext cx="4306888" cy="1119188"/>
            <a:chOff x="2112" y="3072"/>
            <a:chExt cx="2713" cy="705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112" y="3072"/>
              <a:ext cx="2713" cy="705"/>
              <a:chOff x="2112" y="3312"/>
              <a:chExt cx="2713" cy="705"/>
            </a:xfrm>
          </p:grpSpPr>
          <p:sp>
            <p:nvSpPr>
              <p:cNvPr id="37907" name="Text Box 13"/>
              <p:cNvSpPr txBox="1">
                <a:spLocks noChangeArrowheads="1"/>
              </p:cNvSpPr>
              <p:nvPr/>
            </p:nvSpPr>
            <p:spPr bwMode="auto">
              <a:xfrm>
                <a:off x="3721" y="3360"/>
                <a:ext cx="1104" cy="63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p=p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 x=x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</a:t>
                </a:r>
                <a:br>
                  <a:rPr lang="en-US" altLang="ko-KR" sz="2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p-&gt;v =v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</a:t>
                </a:r>
                <a:r>
                  <a:rPr lang="en-US" altLang="ko-KR" sz="2000" baseline="-25000">
                    <a:ea typeface="굴림" charset="-127"/>
                  </a:rPr>
                  <a:t> </a:t>
                </a:r>
                <a:br>
                  <a:rPr lang="en-US" altLang="ko-KR" sz="2000" baseline="-25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p-&gt;next=n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</a:p>
            </p:txBody>
          </p:sp>
          <p:sp>
            <p:nvSpPr>
              <p:cNvPr id="37908" name="AutoShape 14"/>
              <p:cNvSpPr>
                <a:spLocks noChangeArrowheads="1"/>
              </p:cNvSpPr>
              <p:nvPr/>
            </p:nvSpPr>
            <p:spPr bwMode="auto">
              <a:xfrm>
                <a:off x="2112" y="3552"/>
                <a:ext cx="351" cy="96"/>
              </a:xfrm>
              <a:prstGeom prst="leftArrow">
                <a:avLst>
                  <a:gd name="adj1" fmla="val 50000"/>
                  <a:gd name="adj2" fmla="val 91406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37909" name="Text Box 15"/>
              <p:cNvSpPr txBox="1">
                <a:spLocks noChangeArrowheads="1"/>
              </p:cNvSpPr>
              <p:nvPr/>
            </p:nvSpPr>
            <p:spPr bwMode="auto">
              <a:xfrm>
                <a:off x="2425" y="3312"/>
                <a:ext cx="1344" cy="44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p</a:t>
                </a:r>
                <a:br>
                  <a:rPr lang="en-US" altLang="ko-KR" sz="2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               , x=1 </a:t>
                </a:r>
              </a:p>
            </p:txBody>
          </p:sp>
          <p:sp>
            <p:nvSpPr>
              <p:cNvPr id="37910" name="Line 16"/>
              <p:cNvSpPr>
                <a:spLocks noChangeShapeType="1"/>
              </p:cNvSpPr>
              <p:nvPr/>
            </p:nvSpPr>
            <p:spPr bwMode="auto">
              <a:xfrm>
                <a:off x="2665" y="3552"/>
                <a:ext cx="4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" name="Group 19"/>
              <p:cNvGrpSpPr>
                <a:grpSpLocks/>
              </p:cNvGrpSpPr>
              <p:nvPr/>
            </p:nvGrpSpPr>
            <p:grpSpPr bwMode="auto">
              <a:xfrm>
                <a:off x="2521" y="3744"/>
                <a:ext cx="624" cy="273"/>
                <a:chOff x="3888" y="2208"/>
                <a:chExt cx="624" cy="273"/>
              </a:xfrm>
            </p:grpSpPr>
            <p:sp>
              <p:nvSpPr>
                <p:cNvPr id="3791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888" y="2208"/>
                  <a:ext cx="624" cy="26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ko-KR" sz="2000">
                      <a:ea typeface="굴림" charset="-127"/>
                    </a:rPr>
                    <a:t>  3</a:t>
                  </a:r>
                </a:p>
              </p:txBody>
            </p:sp>
            <p:sp>
              <p:nvSpPr>
                <p:cNvPr id="37913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4256" y="2208"/>
                  <a:ext cx="0" cy="27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7906" name="Freeform 26"/>
            <p:cNvSpPr>
              <a:spLocks/>
            </p:cNvSpPr>
            <p:nvPr/>
          </p:nvSpPr>
          <p:spPr bwMode="auto">
            <a:xfrm>
              <a:off x="2736" y="3312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  <p:sp>
        <p:nvSpPr>
          <p:cNvPr id="37903" name="AutoShape 29"/>
          <p:cNvSpPr>
            <a:spLocks noChangeArrowheads="1"/>
          </p:cNvSpPr>
          <p:nvPr/>
        </p:nvSpPr>
        <p:spPr bwMode="auto">
          <a:xfrm>
            <a:off x="3886200" y="2832100"/>
            <a:ext cx="3048000" cy="2514600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anchor="ctr"/>
          <a:lstStyle/>
          <a:p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Error() </a:t>
            </a:r>
          </a:p>
          <a:p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reached</a:t>
            </a:r>
          </a:p>
        </p:txBody>
      </p:sp>
      <p:pic>
        <p:nvPicPr>
          <p:cNvPr id="37904" name="Picture 30" descr="j0286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505200"/>
            <a:ext cx="919163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>
                <a:ea typeface="굴림" charset="-127"/>
              </a:rPr>
              <a:t>4 Test Inputs Generated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pic>
        <p:nvPicPr>
          <p:cNvPr id="3891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24000"/>
          </a:blip>
          <a:srcRect l="25835" t="23686" r="52831" b="19812"/>
          <a:stretch>
            <a:fillRect/>
          </a:stretch>
        </p:blipFill>
        <p:spPr>
          <a:xfrm>
            <a:off x="4572000" y="1066800"/>
            <a:ext cx="3733800" cy="5029200"/>
          </a:xfrm>
          <a:noFill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Automated Software Analysis Techniques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4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06760" cy="521497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Aims to explore possible behaviors of target systems </a:t>
            </a:r>
            <a:r>
              <a:rPr lang="en-US" altLang="ko-KR" dirty="0">
                <a:solidFill>
                  <a:srgbClr val="FF0000"/>
                </a:solidFill>
              </a:rPr>
              <a:t>in an exhaustive manner </a:t>
            </a:r>
          </a:p>
          <a:p>
            <a:r>
              <a:rPr lang="en-US" altLang="ko-KR" dirty="0"/>
              <a:t>Key methods: </a:t>
            </a:r>
          </a:p>
          <a:p>
            <a:pPr lvl="1"/>
            <a:r>
              <a:rPr lang="en-US" altLang="ko-KR" dirty="0"/>
              <a:t>Represents a target program/or executions as a “logical formula”</a:t>
            </a:r>
          </a:p>
          <a:p>
            <a:pPr lvl="1"/>
            <a:r>
              <a:rPr lang="en-US" altLang="ko-KR" dirty="0"/>
              <a:t>Then, analyze the logical formula (a target program) by using logic analysis techniques</a:t>
            </a:r>
          </a:p>
          <a:p>
            <a:pPr>
              <a:buNone/>
            </a:pPr>
            <a:r>
              <a:rPr lang="en-US" altLang="ko-KR" dirty="0"/>
              <a:t>					Symbolic execution (1970)</a:t>
            </a:r>
          </a:p>
          <a:p>
            <a:pPr>
              <a:buNone/>
            </a:pPr>
            <a:r>
              <a:rPr lang="en-US" altLang="ko-KR" dirty="0"/>
              <a:t>					Model checking (1980)</a:t>
            </a:r>
          </a:p>
          <a:p>
            <a:pPr>
              <a:buNone/>
            </a:pPr>
            <a:r>
              <a:rPr lang="en-US" altLang="ko-KR" dirty="0"/>
              <a:t>					SW model checking (2000)</a:t>
            </a:r>
          </a:p>
          <a:p>
            <a:pPr>
              <a:buNone/>
            </a:pPr>
            <a:r>
              <a:rPr lang="en-US" altLang="ko-KR" dirty="0"/>
              <a:t>					</a:t>
            </a:r>
            <a:r>
              <a:rPr lang="en-US" altLang="ko-KR" dirty="0">
                <a:solidFill>
                  <a:srgbClr val="FF0000"/>
                </a:solidFill>
              </a:rPr>
              <a:t>Concolic testing (2005 ~)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143108" y="4862890"/>
            <a:ext cx="121444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158" y="4505700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Weakness of </a:t>
            </a:r>
          </a:p>
          <a:p>
            <a:r>
              <a:rPr lang="en-US" sz="2000" i="1" dirty="0"/>
              <a:t>conventional </a:t>
            </a:r>
          </a:p>
          <a:p>
            <a:r>
              <a:rPr lang="en-US" sz="2000" i="1" dirty="0"/>
              <a:t>testing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3500431" y="4077072"/>
            <a:ext cx="357190" cy="207170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</a:t>
            </a:r>
            <a:r>
              <a:rPr lang="en-US" altLang="ko-KR" dirty="0" err="1"/>
              <a:t>Concolic</a:t>
            </a:r>
            <a:r>
              <a:rPr lang="en-US" altLang="ko-KR" dirty="0"/>
              <a:t> Testing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40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85860"/>
            <a:ext cx="8429655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Pros</a:t>
            </a:r>
          </a:p>
          <a:p>
            <a:pPr lvl="1"/>
            <a:r>
              <a:rPr lang="en-US" altLang="ko-KR" dirty="0"/>
              <a:t>Automated test case generation</a:t>
            </a:r>
          </a:p>
          <a:p>
            <a:pPr lvl="1"/>
            <a:r>
              <a:rPr lang="en-US" altLang="ko-KR" dirty="0"/>
              <a:t>High coverage</a:t>
            </a:r>
          </a:p>
          <a:p>
            <a:pPr lvl="1"/>
            <a:r>
              <a:rPr lang="en-US" altLang="ko-KR" dirty="0"/>
              <a:t>High applicability (no restriction on target programs)</a:t>
            </a:r>
          </a:p>
          <a:p>
            <a:r>
              <a:rPr lang="en-US" altLang="ko-KR" dirty="0"/>
              <a:t>Cons</a:t>
            </a:r>
          </a:p>
          <a:p>
            <a:pPr lvl="1"/>
            <a:r>
              <a:rPr lang="en-US" altLang="ko-KR" dirty="0"/>
              <a:t>If a target program has external </a:t>
            </a:r>
            <a:r>
              <a:rPr lang="en-US" altLang="ko-KR" dirty="0" err="1"/>
              <a:t>binrary</a:t>
            </a:r>
            <a:r>
              <a:rPr lang="en-US" altLang="ko-KR" dirty="0"/>
              <a:t> function calls, coverage might not be complete</a:t>
            </a:r>
          </a:p>
          <a:p>
            <a:pPr lvl="2"/>
            <a:r>
              <a:rPr lang="en-US" altLang="ko-KR" dirty="0"/>
              <a:t>Ex. if( sin(x) + query(y) == 0.3) {  error(); }</a:t>
            </a:r>
          </a:p>
          <a:p>
            <a:pPr lvl="1"/>
            <a:r>
              <a:rPr lang="en-US" altLang="ko-KR" dirty="0"/>
              <a:t>Current limitation on pointer and array</a:t>
            </a:r>
          </a:p>
          <a:p>
            <a:pPr lvl="1"/>
            <a:r>
              <a:rPr lang="en-US" altLang="ko-KR" dirty="0"/>
              <a:t>Slow analysis speed due to a large # of TCs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6"/>
          </a:xfrm>
        </p:spPr>
        <p:txBody>
          <a:bodyPr/>
          <a:lstStyle/>
          <a:p>
            <a:r>
              <a:rPr lang="en-US" altLang="ko-KR" dirty="0" err="1"/>
              <a:t>Concolic</a:t>
            </a:r>
            <a:r>
              <a:rPr lang="en-US" altLang="ko-KR" dirty="0"/>
              <a:t> Testing Tools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err="1"/>
              <a:t>Moonzoo</a:t>
            </a:r>
            <a:r>
              <a:rPr lang="en-US" altLang="ko-KR" dirty="0"/>
              <a:t> Kim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 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5801" y="6492899"/>
            <a:ext cx="900090" cy="365125"/>
          </a:xfrm>
        </p:spPr>
        <p:txBody>
          <a:bodyPr/>
          <a:lstStyle/>
          <a:p>
            <a:fld id="{653EB63F-210B-426B-8655-095B3862437C}" type="slidenum">
              <a:rPr lang="ko-KR" altLang="en-US" smtClean="0"/>
              <a:pPr/>
              <a:t>41</a:t>
            </a:fld>
            <a:r>
              <a:rPr lang="en-US" altLang="ko-KR" dirty="0"/>
              <a:t>/47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5966"/>
            <a:ext cx="2971799" cy="2122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내용 개체 틀 5"/>
          <p:cNvSpPr>
            <a:spLocks noGrp="1"/>
          </p:cNvSpPr>
          <p:nvPr>
            <p:ph sz="quarter" idx="13"/>
          </p:nvPr>
        </p:nvSpPr>
        <p:spPr>
          <a:xfrm>
            <a:off x="3684712" y="762000"/>
            <a:ext cx="5459288" cy="508805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dirty="0"/>
              <a:t>CROWN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C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Instrumentation based extraction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3"/>
              </a:rPr>
              <a:t>https://github.com/swtv-kaist/CROWN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KLEE (open source)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LLVM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VM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Symbolic POSIX library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4"/>
              </a:rPr>
              <a:t>http://ccadar.github.io/klee/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PEX (</a:t>
            </a:r>
            <a:r>
              <a:rPr lang="en-US" altLang="ko-KR" sz="1800" dirty="0" err="1"/>
              <a:t>IntelliTest</a:t>
            </a:r>
            <a:r>
              <a:rPr lang="en-US" altLang="ko-KR" sz="1800" dirty="0"/>
              <a:t> incorporated in Visual </a:t>
            </a:r>
            <a:r>
              <a:rPr lang="en-US" altLang="ko-KR" sz="1800"/>
              <a:t>Studio Enterprise)</a:t>
            </a:r>
            <a:endParaRPr lang="en-US" altLang="ko-KR" sz="1800" dirty="0"/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C#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VM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Integrated with Visual Studio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5"/>
              </a:rPr>
              <a:t>http://research.microsoft.com/en-us/projects/pex/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CATG (open source)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Java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Trace/log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LIA supported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888099"/>
            <a:ext cx="2971799" cy="1919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807387"/>
            <a:ext cx="2971799" cy="2050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03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</a:t>
            </a:r>
            <a:r>
              <a:rPr lang="en-US" dirty="0" err="1"/>
              <a:t>Busybox</a:t>
            </a:r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79512" y="1066760"/>
            <a:ext cx="8507288" cy="52425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test a </a:t>
            </a:r>
            <a:r>
              <a:rPr lang="en-US" dirty="0" err="1"/>
              <a:t>busybox</a:t>
            </a:r>
            <a:r>
              <a:rPr lang="en-US" dirty="0"/>
              <a:t> by using CREST.</a:t>
            </a:r>
          </a:p>
          <a:p>
            <a:pPr lvl="1"/>
            <a:r>
              <a:rPr lang="en-US" dirty="0" err="1"/>
              <a:t>BusyBox</a:t>
            </a:r>
            <a:r>
              <a:rPr lang="en-US" dirty="0"/>
              <a:t> is a one-in-all command-line utilities providing a fairly complete programming/debugging environment  </a:t>
            </a:r>
          </a:p>
          <a:p>
            <a:pPr lvl="1"/>
            <a:r>
              <a:rPr lang="en-US" dirty="0"/>
              <a:t>It combines tiny versions of ~300 UNIX utilities into a single small executable program suite.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Among those 300 utilities, we focused to test the following 10 utilities</a:t>
            </a:r>
          </a:p>
          <a:p>
            <a:pPr lvl="2">
              <a:spcBef>
                <a:spcPts val="60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vi,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cut,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od 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cp,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mv.</a:t>
            </a:r>
          </a:p>
          <a:p>
            <a:pPr lvl="2">
              <a:spcBef>
                <a:spcPts val="600"/>
              </a:spcBef>
            </a:pPr>
            <a:r>
              <a:rPr lang="en-US" altLang="ko-KR" dirty="0"/>
              <a:t>We selected these 10 utilities, because their behavior is easy to understand so that it is clear what variables should be declared as symbolic </a:t>
            </a:r>
          </a:p>
          <a:p>
            <a:pPr lvl="2">
              <a:spcBef>
                <a:spcPts val="600"/>
              </a:spcBef>
            </a:pPr>
            <a:r>
              <a:rPr lang="en-US" altLang="ko-KR" dirty="0"/>
              <a:t>Each utility generated 40,000 test cases for 4 different search strategies</a:t>
            </a:r>
          </a:p>
          <a:p>
            <a:pPr lvl="2">
              <a:spcBef>
                <a:spcPts val="600"/>
              </a:spcBef>
            </a:pPr>
            <a:endParaRPr lang="en-US" altLang="ko-KR" b="1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39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Busybox</a:t>
            </a:r>
            <a:r>
              <a:rPr lang="en-US" altLang="ko-KR" dirty="0"/>
              <a:t> Testing Result 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9144000" cy="52425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107539"/>
              </p:ext>
            </p:extLst>
          </p:nvPr>
        </p:nvGraphicFramePr>
        <p:xfrm>
          <a:off x="-1" y="1524000"/>
          <a:ext cx="9144001" cy="51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5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7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91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348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Utility</a:t>
                      </a:r>
                      <a:r>
                        <a:rPr lang="en-US" sz="1300" baseline="0" dirty="0"/>
                        <a:t> 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#</a:t>
                      </a:r>
                      <a:r>
                        <a:rPr lang="en-US" sz="1300" baseline="0" dirty="0"/>
                        <a:t> of branches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DFS</a:t>
                      </a:r>
                    </a:p>
                    <a:p>
                      <a:pPr algn="ctr"/>
                      <a:r>
                        <a:rPr lang="en-US" sz="1300" dirty="0"/>
                        <a:t>#of covered branch/time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CFG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Random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 err="1"/>
                        <a:t>Random_input</a:t>
                      </a:r>
                      <a:endParaRPr lang="en-US" sz="1300" u="sng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Merge</a:t>
                      </a:r>
                      <a:r>
                        <a:rPr lang="en-US" sz="1300" u="sng" baseline="0" dirty="0"/>
                        <a:t> of all 4 strategies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u="sng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grep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914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/>
                        <a:t>178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/>
                        <a:t>105(59.0%)/</a:t>
                      </a:r>
                      <a:r>
                        <a:rPr lang="en-US" sz="1300" b="0" u="sng" dirty="0">
                          <a:solidFill>
                            <a:schemeClr val="tx1"/>
                          </a:solidFill>
                        </a:rPr>
                        <a:t>2785s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85(47.8</a:t>
                      </a:r>
                      <a:r>
                        <a:rPr lang="en-US" sz="1300" dirty="0"/>
                        <a:t>%)/56s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136(76.4</a:t>
                      </a:r>
                      <a:r>
                        <a:rPr lang="en-US" sz="1300" dirty="0"/>
                        <a:t>%)/85s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50(28.1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136(76.4%)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vi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4000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1498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855(57.1</a:t>
                      </a:r>
                      <a:r>
                        <a:rPr lang="en-US" sz="1300" dirty="0"/>
                        <a:t>%)/1495s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965(64.4</a:t>
                      </a:r>
                      <a:r>
                        <a:rPr lang="en-US" sz="1300" dirty="0"/>
                        <a:t>%)/1036s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1142(76.2</a:t>
                      </a:r>
                      <a:r>
                        <a:rPr lang="en-US" sz="1300" dirty="0"/>
                        <a:t>)/723s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/>
                        <a:t>1019(68.0</a:t>
                      </a:r>
                      <a:r>
                        <a:rPr lang="en-US" sz="1300" b="0" dirty="0"/>
                        <a:t>%)/463s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/>
                        <a:t>1238(82.6</a:t>
                      </a:r>
                      <a:r>
                        <a:rPr lang="en-US" sz="1300" b="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67(59.8%)/42s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60(53.6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84(75.0</a:t>
                      </a:r>
                      <a:r>
                        <a:rPr lang="en-US" sz="1300" dirty="0"/>
                        <a:t>%)/53s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48(42.9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90(80.4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expr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154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104(67.5</a:t>
                      </a:r>
                      <a:r>
                        <a:rPr lang="en-US" sz="1300" dirty="0"/>
                        <a:t>%)/58s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101(65.6</a:t>
                      </a:r>
                      <a:r>
                        <a:rPr lang="en-US" sz="1300" dirty="0"/>
                        <a:t>%)/44s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105(68.1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48(31.2</a:t>
                      </a:r>
                      <a:r>
                        <a:rPr lang="en-US" sz="1300" dirty="0"/>
                        <a:t>%)/31s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108(70.1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od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74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59(79.7</a:t>
                      </a:r>
                      <a:r>
                        <a:rPr lang="en-US" sz="1300" dirty="0"/>
                        <a:t>%)/35s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72(97.3</a:t>
                      </a:r>
                      <a:r>
                        <a:rPr lang="en-US" sz="1300" dirty="0"/>
                        <a:t>%)/41s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66(89.2%)/42s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44(59.5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72(97.3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printf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93(64.6</a:t>
                      </a:r>
                      <a:r>
                        <a:rPr lang="en-US" sz="1300" dirty="0"/>
                        <a:t>%)/84s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109(75.7</a:t>
                      </a:r>
                      <a:r>
                        <a:rPr lang="en-US" sz="1300" dirty="0"/>
                        <a:t>%)/41s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102(70.8</a:t>
                      </a:r>
                      <a:r>
                        <a:rPr lang="en-US" sz="1300" dirty="0"/>
                        <a:t>%)/40s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77(53.5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115(79.9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tr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328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67(47.9</a:t>
                      </a:r>
                      <a:r>
                        <a:rPr lang="en-US" sz="1300" dirty="0"/>
                        <a:t>%)/58s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72(51.4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72(51.4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63(45%)/42s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73(52.1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/>
                        <a:t>cp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191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17(53.1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ls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1123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179(71.6</a:t>
                      </a:r>
                      <a:r>
                        <a:rPr lang="en-US" sz="1300" dirty="0"/>
                        <a:t>%)/87s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162(64.8</a:t>
                      </a:r>
                      <a:r>
                        <a:rPr lang="en-US" sz="1300" dirty="0"/>
                        <a:t>%)/111s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191(76.4</a:t>
                      </a:r>
                      <a:r>
                        <a:rPr lang="en-US" sz="1300" dirty="0"/>
                        <a:t>%)/86s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131(52.4</a:t>
                      </a:r>
                      <a:r>
                        <a:rPr lang="en-US" sz="1300" dirty="0"/>
                        <a:t>%)/105s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191(76.4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mv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24(42.9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24(42.9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24(42.9%)/0s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17(30.3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24(47.9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b="1" dirty="0"/>
                        <a:t>AVG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803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264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157.3(59.6%)/809s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167(63.3%)/146s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194.2(73.5%)/117s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151.4(57.4%)/83s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FF0000"/>
                          </a:solidFill>
                        </a:rPr>
                        <a:t>206.7(78.4%)/ 1155s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32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12" y="76200"/>
            <a:ext cx="9001188" cy="49051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of </a:t>
            </a:r>
            <a:r>
              <a:rPr lang="en-US" dirty="0" err="1"/>
              <a:t>grep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438400"/>
          </a:xfrm>
        </p:spPr>
        <p:txBody>
          <a:bodyPr>
            <a:noAutofit/>
          </a:bodyPr>
          <a:lstStyle/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sz="1600" dirty="0"/>
              <a:t>Experiment 1:</a:t>
            </a:r>
            <a:endParaRPr lang="en-US" altLang="ko-KR" sz="16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Iterations: 10, 000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branches in </a:t>
            </a:r>
            <a:r>
              <a:rPr lang="en-US" sz="1600" dirty="0" err="1"/>
              <a:t>grep.c</a:t>
            </a:r>
            <a:r>
              <a:rPr lang="en-US" sz="1600" dirty="0"/>
              <a:t> : 178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Execution Command:  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dfs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cfg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>
                <a:solidFill>
                  <a:schemeClr val="tx1"/>
                </a:solidFill>
              </a:rPr>
              <a:t>random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random_input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7487830D-63D0-43FB-9A42-9243058A17F4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86400" y="3581400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cost</a:t>
                      </a:r>
                      <a:r>
                        <a:rPr lang="en-US" baseline="0" dirty="0"/>
                        <a:t>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Cfg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Pure_random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429000"/>
            <a:ext cx="4495800" cy="264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8116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 Oracles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457200" y="1587584"/>
            <a:ext cx="84582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In the </a:t>
            </a:r>
            <a:r>
              <a:rPr lang="en-US" altLang="ko-KR" dirty="0" err="1"/>
              <a:t>busybox</a:t>
            </a:r>
            <a:r>
              <a:rPr lang="en-US" altLang="ko-KR" dirty="0"/>
              <a:t> testing, we do not use any explicit test oracles</a:t>
            </a:r>
          </a:p>
          <a:p>
            <a:pPr lvl="1"/>
            <a:r>
              <a:rPr lang="en-US" altLang="ko-KR" dirty="0"/>
              <a:t>Test oracle is an orthogonal issue to test case generation</a:t>
            </a:r>
          </a:p>
          <a:p>
            <a:pPr lvl="1"/>
            <a:r>
              <a:rPr lang="en-US" altLang="ko-KR" dirty="0"/>
              <a:t>However, still violation of runtime conformance (i.e., no segmentation fault, no divide-by-zero, etc) can be checked</a:t>
            </a:r>
          </a:p>
          <a:p>
            <a:r>
              <a:rPr lang="en-US" altLang="ko-KR" dirty="0"/>
              <a:t>Segmentation fault due to integer overflow detected </a:t>
            </a:r>
            <a:r>
              <a:rPr lang="en-US" altLang="ko-KR"/>
              <a:t>at busybox grep </a:t>
            </a:r>
            <a:endParaRPr lang="en-US" altLang="ko-KR" dirty="0"/>
          </a:p>
          <a:p>
            <a:pPr lvl="1"/>
            <a:r>
              <a:rPr lang="en-US" altLang="ko-KR" dirty="0"/>
              <a:t>This bug was detected by test cases generated using DFS  </a:t>
            </a:r>
          </a:p>
          <a:p>
            <a:pPr lvl="1"/>
            <a:r>
              <a:rPr lang="en-US" altLang="ko-KR" dirty="0"/>
              <a:t>The bug causes segmentation fault when</a:t>
            </a:r>
          </a:p>
          <a:p>
            <a:pPr lvl="2"/>
            <a:r>
              <a:rPr lang="en-US" altLang="ko-KR" dirty="0"/>
              <a:t>-B 1073741824 (i.e. 2^32/4)</a:t>
            </a:r>
          </a:p>
          <a:p>
            <a:pPr lvl="2"/>
            <a:r>
              <a:rPr lang="en-US" altLang="ko-KR" dirty="0"/>
              <a:t>PATTERN should match line(s) after the 1</a:t>
            </a:r>
            <a:r>
              <a:rPr lang="en-US" altLang="ko-KR" baseline="30000" dirty="0"/>
              <a:t>st</a:t>
            </a:r>
            <a:r>
              <a:rPr lang="en-US" altLang="ko-KR" dirty="0"/>
              <a:t> line</a:t>
            </a:r>
          </a:p>
          <a:p>
            <a:pPr lvl="2"/>
            <a:r>
              <a:rPr lang="en-US" altLang="ko-KR" dirty="0"/>
              <a:t>Text file should contain at least two lines </a:t>
            </a:r>
          </a:p>
          <a:p>
            <a:pPr lvl="1"/>
            <a:r>
              <a:rPr lang="en-US" altLang="ko-KR" dirty="0"/>
              <a:t>Bug scenario</a:t>
            </a:r>
          </a:p>
          <a:p>
            <a:pPr lvl="2"/>
            <a:r>
              <a:rPr lang="en-US" altLang="ko-KR" dirty="0" err="1"/>
              <a:t>Grep</a:t>
            </a:r>
            <a:r>
              <a:rPr lang="en-US" altLang="ko-KR" dirty="0"/>
              <a:t> tries to dynamically allocate memory for buffering matched lines (-B option).  </a:t>
            </a:r>
          </a:p>
          <a:p>
            <a:pPr lvl="2"/>
            <a:r>
              <a:rPr lang="en-US" altLang="ko-KR" dirty="0"/>
              <a:t>But due to integer overflow (# of line to buffer * </a:t>
            </a:r>
            <a:r>
              <a:rPr lang="en-US" altLang="ko-KR" dirty="0" err="1"/>
              <a:t>sizeof</a:t>
            </a:r>
            <a:r>
              <a:rPr lang="en-US" altLang="ko-KR" dirty="0"/>
              <a:t>(pointer)), memory is allocated in much less amount </a:t>
            </a:r>
          </a:p>
          <a:p>
            <a:pPr lvl="2"/>
            <a:r>
              <a:rPr lang="en-US" altLang="ko-KR" dirty="0"/>
              <a:t>Finally </a:t>
            </a:r>
            <a:r>
              <a:rPr lang="en-US" altLang="ko-KR" dirty="0" err="1"/>
              <a:t>grep</a:t>
            </a:r>
            <a:r>
              <a:rPr lang="en-US" altLang="ko-KR" dirty="0"/>
              <a:t> finally accesses illegal memory area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62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5486400" y="1219200"/>
            <a:ext cx="3581401" cy="493776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Bug patch was immediately made in 1 day, since this bug is critical one</a:t>
            </a:r>
          </a:p>
          <a:p>
            <a:pPr lvl="1"/>
            <a:r>
              <a:rPr lang="en-US" altLang="ko-KR" dirty="0"/>
              <a:t>Importance: P5 major </a:t>
            </a:r>
          </a:p>
          <a:p>
            <a:pPr lvl="2"/>
            <a:r>
              <a:rPr lang="en-US" altLang="ko-KR" dirty="0"/>
              <a:t>major loss of function</a:t>
            </a:r>
          </a:p>
          <a:p>
            <a:pPr lvl="1"/>
            <a:r>
              <a:rPr lang="en-US" altLang="ko-KR" dirty="0" err="1"/>
              <a:t>Busybox</a:t>
            </a:r>
            <a:r>
              <a:rPr lang="en-US" altLang="ko-KR" dirty="0"/>
              <a:t> 1.18.x will have fix for this bug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38750" cy="685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505200" y="4572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5200" y="8382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000" y="1676400"/>
            <a:ext cx="1524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68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8610600" cy="14573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SAGE: </a:t>
            </a:r>
            <a:r>
              <a:rPr lang="en-US" altLang="ko-KR" sz="3600" dirty="0" err="1"/>
              <a:t>Whitebox</a:t>
            </a:r>
            <a:r>
              <a:rPr lang="en-US" altLang="ko-KR" sz="3600" dirty="0"/>
              <a:t> Fuzzing for Security Testing @ Microsoft </a:t>
            </a:r>
            <a:endParaRPr lang="ko-KR" altLang="en-US" sz="3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3"/>
          </p:nvPr>
        </p:nvSpPr>
        <p:spPr>
          <a:xfrm>
            <a:off x="228600" y="1447800"/>
            <a:ext cx="8858279" cy="339655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X86 binary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testing tool to generate millions of test files automatically targeting large applications</a:t>
            </a:r>
          </a:p>
          <a:p>
            <a:pPr lvl="1"/>
            <a:r>
              <a:rPr lang="en-US" altLang="ko-KR" sz="2000" dirty="0"/>
              <a:t>used daily in Windows, Office, etc.</a:t>
            </a:r>
          </a:p>
          <a:p>
            <a:r>
              <a:rPr lang="en-US" altLang="ko-KR" sz="2400" dirty="0"/>
              <a:t>Mainly targets crash bugs in various windows file parsers (&gt;hundreds)</a:t>
            </a:r>
          </a:p>
          <a:p>
            <a:r>
              <a:rPr lang="en-US" altLang="ko-KR" sz="2400" dirty="0"/>
              <a:t>Impact: since 2007 to 2013</a:t>
            </a:r>
          </a:p>
          <a:p>
            <a:pPr lvl="1"/>
            <a:r>
              <a:rPr lang="en-US" altLang="ko-KR" sz="2400" dirty="0"/>
              <a:t>500+ machine years</a:t>
            </a:r>
          </a:p>
          <a:p>
            <a:pPr lvl="1"/>
            <a:r>
              <a:rPr lang="en-US" altLang="ko-KR" sz="2400" dirty="0"/>
              <a:t>3.4 Billion+ constraints</a:t>
            </a:r>
          </a:p>
          <a:p>
            <a:pPr lvl="1"/>
            <a:r>
              <a:rPr lang="en-US" altLang="ko-KR" sz="2400" dirty="0"/>
              <a:t>100s of apps, 100s of bugs</a:t>
            </a:r>
          </a:p>
          <a:p>
            <a:pPr lvl="2"/>
            <a:r>
              <a:rPr lang="en-US" altLang="ko-KR" sz="2000" dirty="0"/>
              <a:t>1/3 of all security bugs detected by Win7 WEX team were found by SAGE </a:t>
            </a:r>
          </a:p>
          <a:p>
            <a:pPr lvl="1"/>
            <a:r>
              <a:rPr lang="en-US" altLang="ko-KR" sz="2400" dirty="0"/>
              <a:t>Millions of dollars saved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5247" y="6027003"/>
            <a:ext cx="574875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This slide quotes PLDI 2013 MSR Open House Event poster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“SAGE: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WhiteboxFuzzing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for Security Testing”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E.Bounimova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P.Godefroid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and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D.Molnar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14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Microsoft Security </a:t>
            </a:r>
            <a:r>
              <a:rPr lang="en-US" altLang="ko-KR"/>
              <a:t>Risk Detection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-1" y="1214422"/>
            <a:ext cx="3570463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Azure-based cloud service to find security bugs in x86 windows binary </a:t>
            </a:r>
          </a:p>
          <a:p>
            <a:r>
              <a:rPr lang="en-US" altLang="ko-KR" dirty="0"/>
              <a:t>Based on </a:t>
            </a:r>
            <a:r>
              <a:rPr lang="en-US" altLang="ko-KR" dirty="0" err="1"/>
              <a:t>concolic</a:t>
            </a:r>
            <a:r>
              <a:rPr lang="en-US" altLang="ko-KR" dirty="0"/>
              <a:t> testing techniques  of SAGE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268760"/>
            <a:ext cx="5126970" cy="4392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659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1944"/>
            <a:ext cx="9144000" cy="85725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2016 Aug DARPA Cyber Grand Challenge </a:t>
            </a:r>
            <a:br>
              <a:rPr lang="en-US" altLang="ko-KR" dirty="0"/>
            </a:br>
            <a:r>
              <a:rPr lang="en-US" altLang="ko-KR" sz="4000" dirty="0"/>
              <a:t>-the world’s 1</a:t>
            </a:r>
            <a:r>
              <a:rPr lang="en-US" altLang="ko-KR" sz="4000" baseline="30000" dirty="0"/>
              <a:t>st</a:t>
            </a:r>
            <a:r>
              <a:rPr lang="en-US" altLang="ko-KR" sz="4000" dirty="0"/>
              <a:t> all-machine hacking tournament</a:t>
            </a:r>
            <a:br>
              <a:rPr lang="en-US" altLang="ko-KR" sz="4000" dirty="0"/>
            </a:b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1" y="1366822"/>
            <a:ext cx="4286279" cy="549117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Each team’s Cyber Reasoning System  </a:t>
            </a:r>
            <a:r>
              <a:rPr lang="en-US" altLang="ko-KR" dirty="0">
                <a:solidFill>
                  <a:srgbClr val="FF0000"/>
                </a:solidFill>
              </a:rPr>
              <a:t>automatically</a:t>
            </a:r>
            <a:r>
              <a:rPr lang="en-US" altLang="ko-KR" dirty="0"/>
              <a:t> identifies security flaws and applies patches to its own system in a hack-and-defend style contest targeting a new Linux-based OS </a:t>
            </a:r>
            <a:r>
              <a:rPr lang="en-US" altLang="ko-KR" dirty="0">
                <a:hlinkClick r:id="rId3"/>
              </a:rPr>
              <a:t>DECREE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Mayhem won the best score, which is CMU’s  </a:t>
            </a:r>
            <a:r>
              <a:rPr lang="en-US" altLang="ko-KR" dirty="0" err="1"/>
              <a:t>concolic</a:t>
            </a:r>
            <a:r>
              <a:rPr lang="en-US" altLang="ko-KR" dirty="0"/>
              <a:t> testing based tool</a:t>
            </a:r>
            <a:endParaRPr lang="ko-KR" altLang="en-US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06" y="4291012"/>
            <a:ext cx="4572000" cy="2567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06" y="1230266"/>
            <a:ext cx="3657600" cy="24384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24400" y="4419600"/>
            <a:ext cx="4472412" cy="51774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33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SW </a:t>
            </a:r>
            <a:r>
              <a:rPr lang="en-US" dirty="0" err="1"/>
              <a:t>Coverages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5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5226927" y="5207109"/>
            <a:ext cx="1845403" cy="653733"/>
            <a:chOff x="3708" y="3359"/>
            <a:chExt cx="1057" cy="584"/>
          </a:xfrm>
          <a:noFill/>
        </p:grpSpPr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3708" y="3359"/>
              <a:ext cx="1057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Simple Round Trip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SRTC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3785" y="3682"/>
              <a:ext cx="902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2956025" y="5510467"/>
            <a:ext cx="1262312" cy="653733"/>
            <a:chOff x="2332" y="3448"/>
            <a:chExt cx="801" cy="584"/>
          </a:xfrm>
          <a:noFill/>
        </p:grpSpPr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2332" y="3448"/>
              <a:ext cx="801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Node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NC</a:t>
              </a:r>
            </a:p>
          </p:txBody>
        </p:sp>
        <p:sp>
          <p:nvSpPr>
            <p:cNvPr id="45" name="Line 21"/>
            <p:cNvSpPr>
              <a:spLocks noChangeShapeType="1"/>
            </p:cNvSpPr>
            <p:nvPr/>
          </p:nvSpPr>
          <p:spPr bwMode="auto">
            <a:xfrm>
              <a:off x="2390" y="3771"/>
              <a:ext cx="68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2971784" y="4706735"/>
            <a:ext cx="1229218" cy="653733"/>
            <a:chOff x="2342" y="2730"/>
            <a:chExt cx="780" cy="584"/>
          </a:xfrm>
          <a:noFill/>
        </p:grpSpPr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2342" y="2730"/>
              <a:ext cx="780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Edge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EC</a:t>
              </a:r>
            </a:p>
          </p:txBody>
        </p:sp>
        <p:sp>
          <p:nvSpPr>
            <p:cNvPr id="43" name="Line 24"/>
            <p:cNvSpPr>
              <a:spLocks noChangeShapeType="1"/>
            </p:cNvSpPr>
            <p:nvPr/>
          </p:nvSpPr>
          <p:spPr bwMode="auto">
            <a:xfrm>
              <a:off x="2399" y="3053"/>
              <a:ext cx="66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2989119" y="3903002"/>
            <a:ext cx="1196124" cy="653733"/>
            <a:chOff x="2360" y="2012"/>
            <a:chExt cx="759" cy="584"/>
          </a:xfrm>
          <a:noFill/>
        </p:grpSpPr>
        <p:sp>
          <p:nvSpPr>
            <p:cNvPr id="40" name="Text Box 26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Edge-Pair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EPC</a:t>
              </a: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4199427" y="3099269"/>
            <a:ext cx="1720905" cy="653733"/>
            <a:chOff x="3153" y="1294"/>
            <a:chExt cx="1092" cy="584"/>
          </a:xfrm>
          <a:noFill/>
        </p:grpSpPr>
        <p:sp>
          <p:nvSpPr>
            <p:cNvPr id="38" name="Text Box 29"/>
            <p:cNvSpPr txBox="1">
              <a:spLocks noChangeArrowheads="1"/>
            </p:cNvSpPr>
            <p:nvPr/>
          </p:nvSpPr>
          <p:spPr bwMode="auto">
            <a:xfrm>
              <a:off x="3153" y="1294"/>
              <a:ext cx="1092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Prime Path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PPC</a:t>
              </a: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3233" y="1599"/>
              <a:ext cx="9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4193123" y="2295536"/>
            <a:ext cx="1731937" cy="653733"/>
            <a:chOff x="3145" y="576"/>
            <a:chExt cx="1099" cy="584"/>
          </a:xfrm>
          <a:noFill/>
        </p:grpSpPr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3145" y="576"/>
              <a:ext cx="109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Complete Path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CPC</a:t>
              </a: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3225" y="899"/>
              <a:ext cx="93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4" name="Group 40"/>
          <p:cNvGrpSpPr>
            <a:grpSpLocks/>
          </p:cNvGrpSpPr>
          <p:nvPr/>
        </p:nvGrpSpPr>
        <p:grpSpPr bwMode="auto">
          <a:xfrm>
            <a:off x="5225351" y="4404495"/>
            <a:ext cx="1845403" cy="653733"/>
            <a:chOff x="3708" y="3359"/>
            <a:chExt cx="1057" cy="584"/>
          </a:xfrm>
          <a:noFill/>
        </p:grpSpPr>
        <p:sp>
          <p:nvSpPr>
            <p:cNvPr id="34" name="Text Box 41"/>
            <p:cNvSpPr txBox="1">
              <a:spLocks noChangeArrowheads="1"/>
            </p:cNvSpPr>
            <p:nvPr/>
          </p:nvSpPr>
          <p:spPr bwMode="auto">
            <a:xfrm>
              <a:off x="3708" y="3359"/>
              <a:ext cx="1057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Complete Round Trip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CRTC</a:t>
              </a: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>
              <a:off x="3785" y="3682"/>
              <a:ext cx="902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593720" y="3601882"/>
            <a:ext cx="1533371" cy="653733"/>
            <a:chOff x="2360" y="2012"/>
            <a:chExt cx="759" cy="584"/>
          </a:xfrm>
          <a:noFill/>
        </p:grpSpPr>
        <p:sp>
          <p:nvSpPr>
            <p:cNvPr id="32" name="Text Box 44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All-DU-Paths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ADUP</a:t>
              </a:r>
            </a:p>
          </p:txBody>
        </p:sp>
        <p:sp>
          <p:nvSpPr>
            <p:cNvPr id="33" name="Line 45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6" name="Group 46"/>
          <p:cNvGrpSpPr>
            <a:grpSpLocks/>
          </p:cNvGrpSpPr>
          <p:nvPr/>
        </p:nvGrpSpPr>
        <p:grpSpPr bwMode="auto">
          <a:xfrm>
            <a:off x="595296" y="4404495"/>
            <a:ext cx="1533371" cy="653733"/>
            <a:chOff x="2360" y="2012"/>
            <a:chExt cx="759" cy="584"/>
          </a:xfrm>
          <a:noFill/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All-uses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AUC</a:t>
              </a:r>
            </a:p>
          </p:txBody>
        </p:sp>
        <p:sp>
          <p:nvSpPr>
            <p:cNvPr id="31" name="Line 48"/>
            <p:cNvSpPr>
              <a:spLocks noChangeShapeType="1"/>
            </p:cNvSpPr>
            <p:nvPr/>
          </p:nvSpPr>
          <p:spPr bwMode="auto">
            <a:xfrm>
              <a:off x="2415" y="2308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595296" y="5205989"/>
            <a:ext cx="1533371" cy="653733"/>
            <a:chOff x="2360" y="2012"/>
            <a:chExt cx="759" cy="584"/>
          </a:xfrm>
          <a:noFill/>
        </p:grpSpPr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All-defs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ADC</a:t>
              </a:r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sp>
        <p:nvSpPr>
          <p:cNvPr id="18" name="Line 53"/>
          <p:cNvSpPr>
            <a:spLocks noChangeShapeType="1"/>
          </p:cNvSpPr>
          <p:nvPr/>
        </p:nvSpPr>
        <p:spPr bwMode="auto">
          <a:xfrm>
            <a:off x="6148840" y="4977630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>
            <a:off x="3586393" y="5276511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0" name="Line 55"/>
          <p:cNvSpPr>
            <a:spLocks noChangeShapeType="1"/>
          </p:cNvSpPr>
          <p:nvPr/>
        </p:nvSpPr>
        <p:spPr bwMode="auto">
          <a:xfrm>
            <a:off x="3586393" y="4476137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1" name="Line 56"/>
          <p:cNvSpPr>
            <a:spLocks noChangeShapeType="1"/>
          </p:cNvSpPr>
          <p:nvPr/>
        </p:nvSpPr>
        <p:spPr bwMode="auto">
          <a:xfrm>
            <a:off x="1361193" y="4178375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2" name="Line 57"/>
          <p:cNvSpPr>
            <a:spLocks noChangeShapeType="1"/>
          </p:cNvSpPr>
          <p:nvPr/>
        </p:nvSpPr>
        <p:spPr bwMode="auto">
          <a:xfrm>
            <a:off x="5058303" y="2868671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3" name="Line 58"/>
          <p:cNvSpPr>
            <a:spLocks noChangeShapeType="1"/>
          </p:cNvSpPr>
          <p:nvPr/>
        </p:nvSpPr>
        <p:spPr bwMode="auto">
          <a:xfrm>
            <a:off x="1361193" y="4974272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cxnSp>
        <p:nvCxnSpPr>
          <p:cNvPr id="24" name="AutoShape 59"/>
          <p:cNvCxnSpPr>
            <a:cxnSpLocks noChangeShapeType="1"/>
          </p:cNvCxnSpPr>
          <p:nvPr/>
        </p:nvCxnSpPr>
        <p:spPr bwMode="auto">
          <a:xfrm rot="5400000" flipH="1" flipV="1">
            <a:off x="2409968" y="4026790"/>
            <a:ext cx="282090" cy="1618471"/>
          </a:xfrm>
          <a:prstGeom prst="curvedConnector5">
            <a:avLst>
              <a:gd name="adj1" fmla="val -56745"/>
              <a:gd name="adj2" fmla="val 50051"/>
              <a:gd name="adj3" fmla="val 157144"/>
            </a:avLst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5" name="AutoShape 64"/>
          <p:cNvCxnSpPr>
            <a:cxnSpLocks noChangeShapeType="1"/>
          </p:cNvCxnSpPr>
          <p:nvPr/>
        </p:nvCxnSpPr>
        <p:spPr bwMode="auto">
          <a:xfrm rot="16200000" flipV="1">
            <a:off x="3046941" y="2291616"/>
            <a:ext cx="67164" cy="2701128"/>
          </a:xfrm>
          <a:prstGeom prst="curvedConnector5">
            <a:avLst>
              <a:gd name="adj1" fmla="val -106667"/>
              <a:gd name="adj2" fmla="val 46556"/>
              <a:gd name="adj3" fmla="val 706667"/>
            </a:avLst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</p:cxnSp>
      <p:sp>
        <p:nvSpPr>
          <p:cNvPr id="26" name="Line 66"/>
          <p:cNvSpPr>
            <a:spLocks noChangeShapeType="1"/>
          </p:cNvSpPr>
          <p:nvPr/>
        </p:nvSpPr>
        <p:spPr bwMode="auto">
          <a:xfrm flipH="1">
            <a:off x="3988253" y="3680240"/>
            <a:ext cx="638248" cy="21492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7" name="Line 68"/>
          <p:cNvSpPr>
            <a:spLocks noChangeShapeType="1"/>
          </p:cNvSpPr>
          <p:nvPr/>
        </p:nvSpPr>
        <p:spPr bwMode="auto">
          <a:xfrm>
            <a:off x="5523200" y="3680240"/>
            <a:ext cx="650855" cy="71641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4219633" y="1428736"/>
            <a:ext cx="1731937" cy="65248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굴림" pitchFamily="50" charset="-127"/>
              </a:rPr>
              <a:t>Complete Value Coverage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굴림" pitchFamily="50" charset="-127"/>
              </a:rPr>
              <a:t>CVC</a:t>
            </a:r>
          </a:p>
        </p:txBody>
      </p:sp>
      <p:sp>
        <p:nvSpPr>
          <p:cNvPr id="50" name="Line 33"/>
          <p:cNvSpPr>
            <a:spLocks noChangeShapeType="1"/>
          </p:cNvSpPr>
          <p:nvPr/>
        </p:nvSpPr>
        <p:spPr bwMode="auto">
          <a:xfrm>
            <a:off x="4325482" y="1785926"/>
            <a:ext cx="147821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22876" y="2081222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6088947" y="1643050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(SW) Model checking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43636" y="2416726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Concolic</a:t>
            </a:r>
            <a:r>
              <a:rPr lang="en-US" dirty="0">
                <a:solidFill>
                  <a:srgbClr val="FF0000"/>
                </a:solidFill>
              </a:rPr>
              <a:t> testing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29">
            <a:extLst>
              <a:ext uri="{FF2B5EF4-FFF2-40B4-BE49-F238E27FC236}">
                <a16:creationId xmlns:a16="http://schemas.microsoft.com/office/drawing/2014/main" id="{CD1F6436-1BBE-1192-95F2-458F1EE2CA16}"/>
              </a:ext>
            </a:extLst>
          </p:cNvPr>
          <p:cNvGraphicFramePr>
            <a:graphicFrameLocks noGrp="1"/>
          </p:cNvGraphicFramePr>
          <p:nvPr/>
        </p:nvGraphicFramePr>
        <p:xfrm>
          <a:off x="4986081" y="4427915"/>
          <a:ext cx="1825356" cy="1597193"/>
        </p:xfrm>
        <a:graphic>
          <a:graphicData uri="http://schemas.openxmlformats.org/drawingml/2006/table">
            <a:tbl>
              <a:tblPr firstRow="1" bandRow="1"/>
              <a:tblGrid>
                <a:gridCol w="1825356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18 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4E04CE-0588-E8B7-BA44-44F18230A683}"/>
              </a:ext>
            </a:extLst>
          </p:cNvPr>
          <p:cNvSpPr/>
          <p:nvPr/>
        </p:nvSpPr>
        <p:spPr>
          <a:xfrm>
            <a:off x="-3823" y="169745"/>
            <a:ext cx="9040319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Solution for Huge Economic &amp; Social Cost due to SW Bugs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7" name="자유형 51">
            <a:extLst>
              <a:ext uri="{FF2B5EF4-FFF2-40B4-BE49-F238E27FC236}">
                <a16:creationId xmlns:a16="http://schemas.microsoft.com/office/drawing/2014/main" id="{FDDE8397-FEE7-9ACD-2111-C5D046B8C409}"/>
              </a:ext>
            </a:extLst>
          </p:cNvPr>
          <p:cNvSpPr/>
          <p:nvPr/>
        </p:nvSpPr>
        <p:spPr>
          <a:xfrm>
            <a:off x="157883" y="10177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Labor-intensive Manual Testing</a:t>
            </a:r>
            <a:b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Large SW Testing Cost and Time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Low Bug Detection Abilty</a:t>
            </a:r>
            <a:b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Low Product Quality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14300" marR="0" lvl="1" indent="-11430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•"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8" name="자유형 52">
            <a:extLst>
              <a:ext uri="{FF2B5EF4-FFF2-40B4-BE49-F238E27FC236}">
                <a16:creationId xmlns:a16="http://schemas.microsoft.com/office/drawing/2014/main" id="{F015408C-6F6A-4096-0919-F2270C1BB383}"/>
              </a:ext>
            </a:extLst>
          </p:cNvPr>
          <p:cNvSpPr/>
          <p:nvPr/>
        </p:nvSpPr>
        <p:spPr>
          <a:xfrm>
            <a:off x="3311533" y="994530"/>
            <a:ext cx="7114446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 cap="flat" cmpd="sng" algn="ctr">
            <a:noFill/>
            <a:prstDash val="solid"/>
          </a:ln>
          <a:effectLst/>
        </p:spPr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marR="0" lvl="1" indent="0" algn="ctr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Solution: AI-based Automated </a:t>
            </a:r>
            <a:b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Concolic Testing Technique 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79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93A076DD-52E7-E0BE-9717-56DA055C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0" y="30306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DD0E35E2-1815-1EEB-74D9-7BA69D63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64" y="3030553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1D406AC-6073-28AD-A690-A4DD9D493A5F}"/>
              </a:ext>
            </a:extLst>
          </p:cNvPr>
          <p:cNvSpPr txBox="1"/>
          <p:nvPr/>
        </p:nvSpPr>
        <p:spPr>
          <a:xfrm>
            <a:off x="4968905" y="50633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several SW bugs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10 programs in the battleships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2" name="오른쪽 화살표 3">
            <a:extLst>
              <a:ext uri="{FF2B5EF4-FFF2-40B4-BE49-F238E27FC236}">
                <a16:creationId xmlns:a16="http://schemas.microsoft.com/office/drawing/2014/main" id="{F2E3E3C7-66F4-C910-6C86-6D58898C8712}"/>
              </a:ext>
            </a:extLst>
          </p:cNvPr>
          <p:cNvSpPr/>
          <p:nvPr/>
        </p:nvSpPr>
        <p:spPr>
          <a:xfrm>
            <a:off x="1" y="2187420"/>
            <a:ext cx="9144000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rgbClr val="44546A">
                  <a:lumMod val="60000"/>
                  <a:lumOff val="40000"/>
                </a:srgb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lIns="18288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                 Existing Problems                              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        Developed Solutions  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3" name="Table 11">
            <a:extLst>
              <a:ext uri="{FF2B5EF4-FFF2-40B4-BE49-F238E27FC236}">
                <a16:creationId xmlns:a16="http://schemas.microsoft.com/office/drawing/2014/main" id="{9E85E6A3-3A0C-27CB-E556-097AECE45B90}"/>
              </a:ext>
            </a:extLst>
          </p:cNvPr>
          <p:cNvGraphicFramePr>
            <a:graphicFrameLocks noGrp="1"/>
          </p:cNvGraphicFramePr>
          <p:nvPr/>
        </p:nvGraphicFramePr>
        <p:xfrm>
          <a:off x="64623" y="4435886"/>
          <a:ext cx="1915089" cy="1588002"/>
        </p:xfrm>
        <a:graphic>
          <a:graphicData uri="http://schemas.openxmlformats.org/drawingml/2006/table">
            <a:tbl>
              <a:tblPr firstRow="1" bandRow="1"/>
              <a:tblGrid>
                <a:gridCol w="1915089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‘10-14 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E4953A18-A2E3-855B-C568-33AF08189756}"/>
              </a:ext>
            </a:extLst>
          </p:cNvPr>
          <p:cNvSpPr txBox="1"/>
          <p:nvPr/>
        </p:nvSpPr>
        <p:spPr>
          <a:xfrm>
            <a:off x="64623" y="50813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dozens of  crash bugs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</a:t>
            </a: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comm.  firmware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5" name="Table 30">
            <a:extLst>
              <a:ext uri="{FF2B5EF4-FFF2-40B4-BE49-F238E27FC236}">
                <a16:creationId xmlns:a16="http://schemas.microsoft.com/office/drawing/2014/main" id="{2708A84B-F450-0E61-0556-B83C2410277F}"/>
              </a:ext>
            </a:extLst>
          </p:cNvPr>
          <p:cNvGraphicFramePr>
            <a:graphicFrameLocks noGrp="1"/>
          </p:cNvGraphicFramePr>
          <p:nvPr/>
        </p:nvGraphicFramePr>
        <p:xfrm>
          <a:off x="2554853" y="4429292"/>
          <a:ext cx="1962320" cy="1597193"/>
        </p:xfrm>
        <a:graphic>
          <a:graphicData uri="http://schemas.openxmlformats.org/drawingml/2006/table">
            <a:tbl>
              <a:tblPr firstRow="1" bandRow="1"/>
              <a:tblGrid>
                <a:gridCol w="196232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Hyundai /Mobis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9FFF510B-CBF7-0F5A-AFC8-2CD99EA0562C}"/>
              </a:ext>
            </a:extLst>
          </p:cNvPr>
          <p:cNvSpPr txBox="1"/>
          <p:nvPr/>
        </p:nvSpPr>
        <p:spPr>
          <a:xfrm>
            <a:off x="2574187" y="5065958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Achieved 90% branch cov. and reduced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of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labor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using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auto. testing tech.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7" name="Table 30">
            <a:extLst>
              <a:ext uri="{FF2B5EF4-FFF2-40B4-BE49-F238E27FC236}">
                <a16:creationId xmlns:a16="http://schemas.microsoft.com/office/drawing/2014/main" id="{233D58B7-A501-D3A3-4881-1A0618C8AC95}"/>
              </a:ext>
            </a:extLst>
          </p:cNvPr>
          <p:cNvGraphicFramePr>
            <a:graphicFrameLocks noGrp="1"/>
          </p:cNvGraphicFramePr>
          <p:nvPr/>
        </p:nvGraphicFramePr>
        <p:xfrm>
          <a:off x="7258419" y="4426694"/>
          <a:ext cx="1858951" cy="1597193"/>
        </p:xfrm>
        <a:graphic>
          <a:graphicData uri="http://schemas.openxmlformats.org/drawingml/2006/table">
            <a:tbl>
              <a:tblPr firstRow="1" bandRow="1"/>
              <a:tblGrid>
                <a:gridCol w="1858951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Natl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. Security Research Inst. 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9A9B3A90-6652-111A-1A3C-8D5B37209FFE}"/>
              </a:ext>
            </a:extLst>
          </p:cNvPr>
          <p:cNvSpPr txBox="1"/>
          <p:nvPr/>
        </p:nvSpPr>
        <p:spPr>
          <a:xfrm>
            <a:off x="7258420" y="50633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SW bugs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software in the security equipment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89" name="Picture 8">
            <a:extLst>
              <a:ext uri="{FF2B5EF4-FFF2-40B4-BE49-F238E27FC236}">
                <a16:creationId xmlns:a16="http://schemas.microsoft.com/office/drawing/2014/main" id="{884E0A97-A9F1-CFDA-1E3F-EB6679E8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11" y="2973422"/>
            <a:ext cx="1825355" cy="1082328"/>
          </a:xfrm>
          <a:prstGeom prst="rect">
            <a:avLst/>
          </a:prstGeom>
        </p:spPr>
      </p:pic>
      <p:pic>
        <p:nvPicPr>
          <p:cNvPr id="90" name="Picture 2" descr="Network Security Assessment - Cellusys">
            <a:extLst>
              <a:ext uri="{FF2B5EF4-FFF2-40B4-BE49-F238E27FC236}">
                <a16:creationId xmlns:a16="http://schemas.microsoft.com/office/drawing/2014/main" id="{73B025B0-CDC5-4BDD-4D1B-063F2A4D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43" y="31060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Image result for ì¼ì± ë¡ê³ ">
            <a:extLst>
              <a:ext uri="{FF2B5EF4-FFF2-40B4-BE49-F238E27FC236}">
                <a16:creationId xmlns:a16="http://schemas.microsoft.com/office/drawing/2014/main" id="{F3000DB5-3901-93D3-96E5-D56A1C33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" y="27238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0257E676-08E3-4CF6-4826-22F44783048B}"/>
              </a:ext>
            </a:extLst>
          </p:cNvPr>
          <p:cNvGrpSpPr/>
          <p:nvPr/>
        </p:nvGrpSpPr>
        <p:grpSpPr>
          <a:xfrm>
            <a:off x="2480477" y="2707698"/>
            <a:ext cx="954108" cy="1105507"/>
            <a:chOff x="5145659" y="-2498884"/>
            <a:chExt cx="954108" cy="110550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BF37E69-EE97-F730-9B43-F1A4A62EB09D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94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6C6DEB6E-2A5D-FECA-E33B-B9B4A6FDA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5" name="Picture 16" descr="Image result for ligë¥ì¤ì ë¡ê³ ">
            <a:extLst>
              <a:ext uri="{FF2B5EF4-FFF2-40B4-BE49-F238E27FC236}">
                <a16:creationId xmlns:a16="http://schemas.microsoft.com/office/drawing/2014/main" id="{5EA97C79-D59C-2DC1-895C-EA615B2A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540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51CBC98D-0B72-7FF1-64B2-F9DA676A39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60" y="2943127"/>
            <a:ext cx="883828" cy="565650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7CF4C6-07CE-CF70-C522-EB63AD8A1745}"/>
              </a:ext>
            </a:extLst>
          </p:cNvPr>
          <p:cNvSpPr/>
          <p:nvPr/>
        </p:nvSpPr>
        <p:spPr>
          <a:xfrm>
            <a:off x="4644008" y="1898964"/>
            <a:ext cx="3948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movie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link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맑은 고딕" panose="020B0503020000020004" pitchFamily="50" charset="-127"/>
                <a:cs typeface="+mn-cs"/>
                <a:hlinkClick r:id="rId10" tooltip="Shortened URL for https://drive.google.com/file/d/1qcnSgPGGizTMSEq4NDBJtNkzNyNazc89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https://bit.ly/3NS6RrQ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61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/41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52400"/>
            <a:ext cx="4162395" cy="6564525"/>
          </a:xfrm>
          <a:prstGeom prst="rect">
            <a:avLst/>
          </a:prstGeom>
        </p:spPr>
      </p:pic>
      <p:pic>
        <p:nvPicPr>
          <p:cNvPr id="1026" name="Picture 2" descr="http://img.yonhapnews.co.kr/etc/inner/KR/2018/07/20/AKR20180720158800003_02_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95" y="264747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96" y="105097"/>
            <a:ext cx="4784998" cy="25423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91000" y="62100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5"/>
              </a:rPr>
              <a:t>http://m.yna.co.kr/kr/contents/?cid=AKR20180720158800003&amp;mobile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6198" y="4724400"/>
            <a:ext cx="4114802" cy="1992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4517" y="729723"/>
            <a:ext cx="4716578" cy="565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01" y="4704999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5473" y="452955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</a:t>
            </a:r>
            <a:r>
              <a:rPr lang="en-US" altLang="ko-KR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53%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70%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800" y="373380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55302" y="3730171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61555" y="4374178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2453" y="5120522"/>
            <a:ext cx="22667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Reduction of manual testing effort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0" y="4220290"/>
            <a:ext cx="417787" cy="338554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9263" y="4227480"/>
            <a:ext cx="490966" cy="338554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605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1E4BE2EE-6891-F445-93D4-365B8C03B63B}"/>
              </a:ext>
            </a:extLst>
          </p:cNvPr>
          <p:cNvSpPr txBox="1">
            <a:spLocks/>
          </p:cNvSpPr>
          <p:nvPr/>
        </p:nvSpPr>
        <p:spPr>
          <a:xfrm flipH="1" flipV="1">
            <a:off x="-731646" y="-734121"/>
            <a:ext cx="34289" cy="3428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C3373-85CF-FB40-8205-2A11D590BB86}"/>
              </a:ext>
            </a:extLst>
          </p:cNvPr>
          <p:cNvSpPr txBox="1"/>
          <p:nvPr/>
        </p:nvSpPr>
        <p:spPr>
          <a:xfrm>
            <a:off x="107504" y="476672"/>
            <a:ext cx="6858000" cy="392415"/>
          </a:xfrm>
          <a:prstGeom prst="rect">
            <a:avLst/>
          </a:prstGeom>
          <a:noFill/>
          <a:ln>
            <a:noFill/>
          </a:ln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MAIST Paper Presentation @ ICSE</a:t>
            </a:r>
            <a:r>
              <a:rPr kumimoji="0" lang="ko-KR" altLang="en-US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2019</a:t>
            </a:r>
            <a:r>
              <a:rPr kumimoji="0" lang="ko-KR" altLang="en-US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SEIP Track</a:t>
            </a:r>
            <a:endParaRPr kumimoji="0" lang="ko-KR" altLang="en-US" sz="19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188B2-176C-46C0-8B22-843A825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71" y="1642615"/>
            <a:ext cx="4938072" cy="2777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8D796-4B28-4A83-B3F4-007C216127A7}"/>
              </a:ext>
            </a:extLst>
          </p:cNvPr>
          <p:cNvSpPr txBox="1"/>
          <p:nvPr/>
        </p:nvSpPr>
        <p:spPr>
          <a:xfrm>
            <a:off x="4148171" y="4528602"/>
            <a:ext cx="3744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ICSE 2019 SEIP Acceptance ratio: 20%</a:t>
            </a:r>
            <a:endParaRPr kumimoji="0" lang="ko-KR" altLang="en-US" sz="135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E2FCB-279F-4662-BCBA-57B76CD0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" y="1597880"/>
            <a:ext cx="4036815" cy="4341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710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084A-188B-5E99-37AB-289D209D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 Checking vs Concolic Testing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84FDBB-66C6-8EC7-6DDB-2E59E0F4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F8E4CB-E380-7B39-879D-32EF0ADD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EDB61E-ADFA-8356-269F-1EA35D27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3B1A3DD-D0F2-0E61-B2F1-42F3A4016F6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6268140"/>
              </p:ext>
            </p:extLst>
          </p:nvPr>
        </p:nvGraphicFramePr>
        <p:xfrm>
          <a:off x="357187" y="973980"/>
          <a:ext cx="8429625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613">
                  <a:extLst>
                    <a:ext uri="{9D8B030D-6E8A-4147-A177-3AD203B41FA5}">
                      <a16:colId xmlns:a16="http://schemas.microsoft.com/office/drawing/2014/main" val="237037419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379357930"/>
                    </a:ext>
                  </a:extLst>
                </a:gridCol>
                <a:gridCol w="3782764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Model checking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Concolic testing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0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Analysis approach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Monolithic (i.e., whole analysis should be completed)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Incremental (i.e., analysis results are accumulated step-by-step)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- Anytime algorithm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0609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Compositional analysis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Yes (analysis of each symbolic execution path is </a:t>
                      </a:r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independent</a:t>
                      </a:r>
                      <a:r>
                        <a:rPr lang="en-US" altLang="ko-KR" sz="1600"/>
                        <a:t> from each other)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7555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Accuracy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 (per given assert statements)</a:t>
                      </a:r>
                    </a:p>
                    <a:p>
                      <a:pPr latinLnBrk="1"/>
                      <a:r>
                        <a:rPr lang="en-US" altLang="ko-KR" sz="1600"/>
                        <a:t>- Known as path model checker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5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Explicit test inputs 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Not generated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Generated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Requires abstraction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Yes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6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Memory consumption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Low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8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CPU time consumption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4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External binary library handling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None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Partial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6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Debugging support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Limited (except a counter example generated)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Fully supported (you can freely use gdb or printf to analyze each concrete</a:t>
                      </a:r>
                      <a:r>
                        <a:rPr lang="ko-KR" altLang="en-US" sz="1600" b="1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 execution)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4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Scalability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Very limited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6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759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4BD7BA-95F4-7829-5437-F6295EAE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92CC45-AD72-64CE-E16B-624CD6C8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F8339-41B8-53BC-7B34-63A0D955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Different Knives and the Best Uses for Each One - Escoffier">
            <a:extLst>
              <a:ext uri="{FF2B5EF4-FFF2-40B4-BE49-F238E27FC236}">
                <a16:creationId xmlns:a16="http://schemas.microsoft.com/office/drawing/2014/main" id="{ACE6A7FC-DB50-B23D-29AD-DD2BF635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870"/>
            <a:ext cx="9144000" cy="48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15F0A02-3532-BABF-E0A8-1D99EE1C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3512"/>
            <a:ext cx="9144000" cy="857256"/>
          </a:xfrm>
        </p:spPr>
        <p:txBody>
          <a:bodyPr>
            <a:noAutofit/>
          </a:bodyPr>
          <a:lstStyle/>
          <a:p>
            <a:r>
              <a:rPr lang="en-US" altLang="ko-KR" sz="3200"/>
              <a:t>Various Automated SW Analysis Techniques Have </a:t>
            </a:r>
            <a:br>
              <a:rPr lang="en-US" altLang="ko-KR" sz="3200"/>
            </a:br>
            <a:r>
              <a:rPr lang="en-US" altLang="ko-KR" sz="3200"/>
              <a:t>Its Own Pros/Cons and Its Best Uses !!!  </a:t>
            </a:r>
            <a:endParaRPr lang="ko-KR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7A483-5890-AFF8-61A3-BFDAEBECDD07}"/>
              </a:ext>
            </a:extLst>
          </p:cNvPr>
          <p:cNvSpPr txBox="1"/>
          <p:nvPr/>
        </p:nvSpPr>
        <p:spPr>
          <a:xfrm>
            <a:off x="0" y="6490878"/>
            <a:ext cx="925252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/>
              <a:t>https://www.escoffier.edu/blog/culinary-arts/different-knives-and-the-best-uses-for-each/</a:t>
            </a:r>
          </a:p>
        </p:txBody>
      </p:sp>
    </p:spTree>
    <p:extLst>
      <p:ext uri="{BB962C8B-B14F-4D97-AF65-F5344CB8AC3E}">
        <p14:creationId xmlns:p14="http://schemas.microsoft.com/office/powerpoint/2010/main" val="1120591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55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428596" y="1071546"/>
            <a:ext cx="8429684" cy="5214974"/>
          </a:xfrm>
        </p:spPr>
        <p:txBody>
          <a:bodyPr>
            <a:noAutofit/>
          </a:bodyPr>
          <a:lstStyle/>
          <a:p>
            <a:r>
              <a:rPr lang="en-US" sz="2400" dirty="0"/>
              <a:t>Tool support will be strengthened for automated SW analysis</a:t>
            </a:r>
          </a:p>
          <a:p>
            <a:pPr lvl="1"/>
            <a:r>
              <a:rPr lang="en-US" sz="2000" dirty="0"/>
              <a:t>Ex. CBMC, BLAST, CREST, KLEE, and Microsoft PEX</a:t>
            </a:r>
          </a:p>
          <a:p>
            <a:pPr lvl="1"/>
            <a:r>
              <a:rPr lang="en-US" sz="2000" dirty="0"/>
              <a:t>Automated SW analysis will be performed routinely like GCC</a:t>
            </a:r>
          </a:p>
          <a:p>
            <a:pPr lvl="1"/>
            <a:r>
              <a:rPr lang="en-US" sz="2000" dirty="0"/>
              <a:t>Labor-intensive SW analysis =&gt; automated SW analysis by few experts</a:t>
            </a:r>
          </a:p>
          <a:p>
            <a:r>
              <a:rPr lang="en-US" sz="2400" dirty="0"/>
              <a:t>Supports for concurrency analysis</a:t>
            </a:r>
          </a:p>
          <a:p>
            <a:pPr lvl="1"/>
            <a:r>
              <a:rPr lang="en-US" sz="2000" dirty="0"/>
              <a:t>Deadlock/</a:t>
            </a:r>
            <a:r>
              <a:rPr lang="en-US" sz="2000" dirty="0" err="1"/>
              <a:t>livelock</a:t>
            </a:r>
            <a:r>
              <a:rPr lang="en-US" sz="2000" dirty="0"/>
              <a:t> detection</a:t>
            </a:r>
          </a:p>
          <a:p>
            <a:pPr lvl="1"/>
            <a:r>
              <a:rPr lang="en-US" sz="2000" dirty="0"/>
              <a:t>Data-race detection</a:t>
            </a:r>
          </a:p>
          <a:p>
            <a:r>
              <a:rPr lang="en-US" sz="2400" dirty="0"/>
              <a:t>Less user input, more analysis result and less false alarm</a:t>
            </a:r>
          </a:p>
          <a:p>
            <a:pPr lvl="1"/>
            <a:r>
              <a:rPr lang="en-US" sz="2000" dirty="0"/>
              <a:t>Fully automatic C++ syntax &amp; type check (1980s)</a:t>
            </a:r>
          </a:p>
          <a:p>
            <a:pPr lvl="1"/>
            <a:r>
              <a:rPr lang="en-US" sz="2000" dirty="0"/>
              <a:t>(semi) automatic null-pointer dereference check (2000s)</a:t>
            </a:r>
          </a:p>
          <a:p>
            <a:pPr lvl="1"/>
            <a:r>
              <a:rPr lang="en-US" sz="2000" dirty="0"/>
              <a:t>(semi) automatic user-given assertion check (2020s)</a:t>
            </a:r>
          </a:p>
          <a:p>
            <a:pPr lvl="1"/>
            <a:r>
              <a:rPr lang="en-US" altLang="ko-KR" sz="2000" dirty="0"/>
              <a:t>(semi) automatic debugging (2030s)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5738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>
                    <a:tint val="75000"/>
                  </a:prstClr>
                </a:solidFill>
              </a:rPr>
              <a:t>Moonzoo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Kim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SWTV Group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/44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107503" y="836712"/>
            <a:ext cx="4555364" cy="5214974"/>
          </a:xfrm>
        </p:spPr>
        <p:txBody>
          <a:bodyPr>
            <a:noAutofit/>
          </a:bodyPr>
          <a:lstStyle/>
          <a:p>
            <a:pPr algn="just"/>
            <a:r>
              <a:rPr lang="en-US" altLang="ko-KR" sz="2000" u="sng" dirty="0"/>
              <a:t>Automated </a:t>
            </a:r>
            <a:r>
              <a:rPr lang="en-US" altLang="ko-KR" sz="2000" u="sng" dirty="0" err="1"/>
              <a:t>concolic</a:t>
            </a:r>
            <a:r>
              <a:rPr lang="en-US" altLang="ko-KR" sz="2000" u="sng" dirty="0"/>
              <a:t> testing</a:t>
            </a:r>
            <a:r>
              <a:rPr lang="en-US" altLang="ko-KR" sz="2000" dirty="0"/>
              <a:t> is</a:t>
            </a:r>
            <a:r>
              <a:rPr lang="ko-KR" altLang="en-US" sz="2000" u="sng" dirty="0"/>
              <a:t> </a:t>
            </a:r>
            <a:r>
              <a:rPr lang="en-US" altLang="ko-KR" sz="2000" dirty="0"/>
              <a:t>effective and efficient for testing industrial embedded software including vehicle domain as well as consumer electronics domain</a:t>
            </a:r>
          </a:p>
          <a:p>
            <a:pPr marL="0" indent="0" algn="just">
              <a:buNone/>
            </a:pPr>
            <a:endParaRPr lang="en-US" altLang="ko-KR" sz="2000" dirty="0"/>
          </a:p>
          <a:p>
            <a:pPr algn="just"/>
            <a:r>
              <a:rPr lang="en-US" altLang="ko-KR" sz="2000" dirty="0"/>
              <a:t>Successful application of automated testing techniques requires </a:t>
            </a:r>
            <a:r>
              <a:rPr lang="en-US" altLang="ko-KR" sz="2000" u="sng" dirty="0"/>
              <a:t>expertise of human engineers</a:t>
            </a:r>
          </a:p>
          <a:p>
            <a:pPr lvl="1"/>
            <a:endParaRPr lang="en-US" altLang="ko-KR" sz="18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4887201"/>
            <a:ext cx="21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</a:t>
            </a:r>
            <a:endParaRPr lang="ko-KR" alt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919139"/>
            <a:ext cx="1855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Concolic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testing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88416" y="5319249"/>
            <a:ext cx="3384376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Manual TC gen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Testing main scenarios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System-level testing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Small # of TCs</a:t>
            </a: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40833" y="5319249"/>
            <a:ext cx="367240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Automated TC gen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Testing exceptional scenarios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Unit-level testing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Large # of TCs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4795837" y="891564"/>
            <a:ext cx="4343400" cy="3581400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21" name="Freeform 8"/>
          <p:cNvSpPr>
            <a:spLocks/>
          </p:cNvSpPr>
          <p:nvPr/>
        </p:nvSpPr>
        <p:spPr bwMode="auto">
          <a:xfrm>
            <a:off x="4795812" y="1052736"/>
            <a:ext cx="2714644" cy="2767773"/>
          </a:xfrm>
          <a:custGeom>
            <a:avLst/>
            <a:gdLst>
              <a:gd name="T0" fmla="*/ 0 w 2439"/>
              <a:gd name="T1" fmla="*/ 2714644 h 2023"/>
              <a:gd name="T2" fmla="*/ 1730856 w 2439"/>
              <a:gd name="T3" fmla="*/ 2187281 h 2023"/>
              <a:gd name="T4" fmla="*/ 2547692 w 2439"/>
              <a:gd name="T5" fmla="*/ 1392882 h 2023"/>
              <a:gd name="T6" fmla="*/ 3000396 w 2439"/>
              <a:gd name="T7" fmla="*/ 0 h 2023"/>
              <a:gd name="T8" fmla="*/ 0 60000 65536"/>
              <a:gd name="T9" fmla="*/ 0 60000 65536"/>
              <a:gd name="T10" fmla="*/ 0 60000 65536"/>
              <a:gd name="T11" fmla="*/ 0 60000 65536"/>
              <a:gd name="T12" fmla="*/ 0 w 2439"/>
              <a:gd name="T13" fmla="*/ 0 h 2023"/>
              <a:gd name="T14" fmla="*/ 2439 w 2439"/>
              <a:gd name="T15" fmla="*/ 2023 h 20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9" h="2023">
                <a:moveTo>
                  <a:pt x="0" y="2023"/>
                </a:moveTo>
                <a:cubicBezTo>
                  <a:pt x="226" y="2001"/>
                  <a:pt x="1062" y="1794"/>
                  <a:pt x="1407" y="1630"/>
                </a:cubicBezTo>
                <a:cubicBezTo>
                  <a:pt x="1752" y="1466"/>
                  <a:pt x="1899" y="1310"/>
                  <a:pt x="2071" y="1038"/>
                </a:cubicBezTo>
                <a:cubicBezTo>
                  <a:pt x="2243" y="766"/>
                  <a:pt x="2373" y="304"/>
                  <a:pt x="2439" y="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latinLnBrk="1"/>
            <a:endParaRPr lang="ko-KR" altLang="en-US" b="1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6415087" y="4653136"/>
            <a:ext cx="150368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SW Reliability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734716" y="1052736"/>
            <a:ext cx="851452" cy="9233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SW </a:t>
            </a:r>
          </a:p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Testing</a:t>
            </a:r>
          </a:p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Cost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8142287" y="4396764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783748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677703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571023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548163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 dirty="0">
                <a:solidFill>
                  <a:prstClr val="black"/>
                </a:solidFill>
                <a:latin typeface="Calibri" pitchFamily="34" charset="0"/>
              </a:rPr>
              <a:t>25%</a:t>
            </a: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654208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50%</a:t>
            </a:r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760888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75%</a:t>
            </a:r>
          </a:p>
        </p:txBody>
      </p:sp>
      <p:sp>
        <p:nvSpPr>
          <p:cNvPr id="31" name="Line 19"/>
          <p:cNvSpPr>
            <a:spLocks noChangeShapeType="1"/>
          </p:cNvSpPr>
          <p:nvPr/>
        </p:nvSpPr>
        <p:spPr bwMode="auto">
          <a:xfrm>
            <a:off x="9180512" y="4396764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2" name="Line 20"/>
          <p:cNvSpPr>
            <a:spLocks noChangeShapeType="1"/>
          </p:cNvSpPr>
          <p:nvPr/>
        </p:nvSpPr>
        <p:spPr bwMode="auto">
          <a:xfrm>
            <a:off x="8875712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8577262" y="4472964"/>
            <a:ext cx="59022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100%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6081712" y="3534752"/>
            <a:ext cx="1357312" cy="646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US" altLang="ko-KR" b="1" dirty="0">
                <a:solidFill>
                  <a:srgbClr val="4F81BD"/>
                </a:solidFill>
                <a:latin typeface="Calibri" pitchFamily="34" charset="0"/>
              </a:rPr>
              <a:t>Manual</a:t>
            </a:r>
          </a:p>
          <a:p>
            <a:pPr algn="ctr" latinLnBrk="1"/>
            <a:r>
              <a:rPr lang="en-US" altLang="ko-KR" b="1" dirty="0">
                <a:solidFill>
                  <a:srgbClr val="4F81BD"/>
                </a:solidFill>
                <a:latin typeface="Calibri" pitchFamily="34" charset="0"/>
              </a:rPr>
              <a:t>Testing</a:t>
            </a:r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5224462" y="2534627"/>
            <a:ext cx="1500187" cy="646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Automated</a:t>
            </a:r>
          </a:p>
          <a:p>
            <a:pPr algn="ctr" latinLnBrk="1"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Testing</a:t>
            </a:r>
          </a:p>
        </p:txBody>
      </p:sp>
      <p:sp>
        <p:nvSpPr>
          <p:cNvPr id="36" name="Freeform 8"/>
          <p:cNvSpPr>
            <a:spLocks/>
          </p:cNvSpPr>
          <p:nvPr/>
        </p:nvSpPr>
        <p:spPr bwMode="auto">
          <a:xfrm>
            <a:off x="4795837" y="2248877"/>
            <a:ext cx="3643312" cy="1252537"/>
          </a:xfrm>
          <a:custGeom>
            <a:avLst/>
            <a:gdLst>
              <a:gd name="T0" fmla="*/ 0 w 2439"/>
              <a:gd name="T1" fmla="*/ 1252627 h 1816"/>
              <a:gd name="T2" fmla="*/ 1653618 w 2439"/>
              <a:gd name="T3" fmla="*/ 1018794 h 1816"/>
              <a:gd name="T4" fmla="*/ 2986073 w 2439"/>
              <a:gd name="T5" fmla="*/ 577340 h 1816"/>
              <a:gd name="T6" fmla="*/ 3643338 w 2439"/>
              <a:gd name="T7" fmla="*/ 0 h 1816"/>
              <a:gd name="T8" fmla="*/ 0 60000 65536"/>
              <a:gd name="T9" fmla="*/ 0 60000 65536"/>
              <a:gd name="T10" fmla="*/ 0 60000 65536"/>
              <a:gd name="T11" fmla="*/ 0 60000 65536"/>
              <a:gd name="T12" fmla="*/ 0 w 2439"/>
              <a:gd name="T13" fmla="*/ 0 h 1816"/>
              <a:gd name="T14" fmla="*/ 2439 w 2439"/>
              <a:gd name="T15" fmla="*/ 1816 h 18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9" h="1816">
                <a:moveTo>
                  <a:pt x="0" y="1816"/>
                </a:moveTo>
                <a:cubicBezTo>
                  <a:pt x="226" y="1794"/>
                  <a:pt x="774" y="1640"/>
                  <a:pt x="1107" y="1477"/>
                </a:cubicBezTo>
                <a:cubicBezTo>
                  <a:pt x="1440" y="1314"/>
                  <a:pt x="1777" y="1083"/>
                  <a:pt x="1999" y="837"/>
                </a:cubicBezTo>
                <a:cubicBezTo>
                  <a:pt x="2221" y="591"/>
                  <a:pt x="2373" y="304"/>
                  <a:pt x="2439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latinLnBrk="1"/>
            <a:endParaRPr lang="ko-KR" altLang="en-US" b="1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덧셈 기호 7"/>
          <p:cNvSpPr/>
          <p:nvPr/>
        </p:nvSpPr>
        <p:spPr>
          <a:xfrm>
            <a:off x="3999741" y="5445224"/>
            <a:ext cx="864096" cy="864096"/>
          </a:xfrm>
          <a:prstGeom prst="mathPlus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4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Weaknesses of the Branch Coverage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470" y="1376392"/>
            <a:ext cx="2331200" cy="32932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sz="1600" dirty="0">
                <a:solidFill>
                  <a:prstClr val="black"/>
                </a:solidFill>
              </a:rPr>
              <a:t>/* TC1: x= 1, y= 1;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TC2: x=-1, y=-1;*/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void </a:t>
            </a:r>
            <a:r>
              <a:rPr lang="en-US" sz="1600" dirty="0" err="1">
                <a:solidFill>
                  <a:prstClr val="black"/>
                </a:solidFill>
              </a:rPr>
              <a:t>foo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x, </a:t>
            </a:r>
            <a:r>
              <a:rPr lang="en-US" sz="1600" dirty="0" err="1">
                <a:solidFill>
                  <a:prstClr val="black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y) {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if ( x &gt; 0)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x++;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else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x--;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if(y &gt;0)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y++;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else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y--;</a:t>
            </a:r>
          </a:p>
          <a:p>
            <a:pPr latinLnBrk="1"/>
            <a:r>
              <a:rPr lang="en-US" sz="1600" dirty="0">
                <a:solidFill>
                  <a:srgbClr val="FF0000"/>
                </a:solidFill>
              </a:rPr>
              <a:t>    assert (x * y &gt;= 0);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3630782" y="1721550"/>
            <a:ext cx="1214446" cy="57150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x&gt;0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16402" y="2293054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x++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73790" y="2293054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x--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59278" y="1578674"/>
            <a:ext cx="52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dirty="0">
                <a:solidFill>
                  <a:prstClr val="black"/>
                </a:solidFill>
              </a:rPr>
              <a:t>yes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68091" y="157867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dirty="0">
                <a:solidFill>
                  <a:prstClr val="black"/>
                </a:solidFill>
              </a:rPr>
              <a:t>no</a:t>
            </a:r>
          </a:p>
        </p:txBody>
      </p:sp>
      <p:sp>
        <p:nvSpPr>
          <p:cNvPr id="27" name="다이아몬드 26"/>
          <p:cNvSpPr/>
          <p:nvPr/>
        </p:nvSpPr>
        <p:spPr>
          <a:xfrm>
            <a:off x="3630782" y="2935996"/>
            <a:ext cx="1214446" cy="57150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y&gt;0</a:t>
            </a:r>
          </a:p>
        </p:txBody>
      </p:sp>
      <p:cxnSp>
        <p:nvCxnSpPr>
          <p:cNvPr id="31" name="직선 화살표 연결선 30"/>
          <p:cNvCxnSpPr>
            <a:stCxn id="8" idx="3"/>
            <a:endCxn id="11" idx="0"/>
          </p:cNvCxnSpPr>
          <p:nvPr/>
        </p:nvCxnSpPr>
        <p:spPr>
          <a:xfrm>
            <a:off x="4845228" y="2007302"/>
            <a:ext cx="392909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8" idx="1"/>
            <a:endCxn id="10" idx="0"/>
          </p:cNvCxnSpPr>
          <p:nvPr/>
        </p:nvCxnSpPr>
        <p:spPr>
          <a:xfrm rot="10800000" flipV="1">
            <a:off x="3380750" y="2007302"/>
            <a:ext cx="250033" cy="28575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" idx="2"/>
            <a:endCxn id="27" idx="0"/>
          </p:cNvCxnSpPr>
          <p:nvPr/>
        </p:nvCxnSpPr>
        <p:spPr>
          <a:xfrm rot="16200000" flipH="1">
            <a:off x="3630782" y="2328773"/>
            <a:ext cx="357190" cy="85725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2"/>
            <a:endCxn id="27" idx="0"/>
          </p:cNvCxnSpPr>
          <p:nvPr/>
        </p:nvCxnSpPr>
        <p:spPr>
          <a:xfrm rot="5400000">
            <a:off x="4559476" y="2257335"/>
            <a:ext cx="357190" cy="10001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916402" y="3507500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y++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73790" y="3507500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y--</a:t>
            </a:r>
          </a:p>
        </p:txBody>
      </p:sp>
      <p:cxnSp>
        <p:nvCxnSpPr>
          <p:cNvPr id="44" name="직선 화살표 연결선 43"/>
          <p:cNvCxnSpPr>
            <a:stCxn id="27" idx="3"/>
            <a:endCxn id="43" idx="0"/>
          </p:cNvCxnSpPr>
          <p:nvPr/>
        </p:nvCxnSpPr>
        <p:spPr>
          <a:xfrm>
            <a:off x="4845228" y="3221748"/>
            <a:ext cx="392909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7" idx="1"/>
            <a:endCxn id="42" idx="0"/>
          </p:cNvCxnSpPr>
          <p:nvPr/>
        </p:nvCxnSpPr>
        <p:spPr>
          <a:xfrm rot="10800000" flipV="1">
            <a:off x="3380750" y="3221748"/>
            <a:ext cx="250033" cy="28575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2" idx="2"/>
            <a:endCxn id="56" idx="0"/>
          </p:cNvCxnSpPr>
          <p:nvPr/>
        </p:nvCxnSpPr>
        <p:spPr>
          <a:xfrm rot="16200000" flipH="1">
            <a:off x="3638679" y="3535322"/>
            <a:ext cx="357190" cy="87305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56" idx="0"/>
          </p:cNvCxnSpPr>
          <p:nvPr/>
        </p:nvCxnSpPr>
        <p:spPr>
          <a:xfrm rot="5400000">
            <a:off x="4567373" y="3479678"/>
            <a:ext cx="357190" cy="98433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3376618" y="4150442"/>
            <a:ext cx="1754362" cy="357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srgbClr val="FF0000"/>
                </a:solidFill>
              </a:rPr>
              <a:t>assert(x*y&gt;=0)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 rot="16200000" flipH="1">
            <a:off x="4023691" y="1542954"/>
            <a:ext cx="35719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 69"/>
          <p:cNvSpPr/>
          <p:nvPr/>
        </p:nvSpPr>
        <p:spPr>
          <a:xfrm>
            <a:off x="2590800" y="1650111"/>
            <a:ext cx="1174595" cy="2624254"/>
          </a:xfrm>
          <a:custGeom>
            <a:avLst/>
            <a:gdLst>
              <a:gd name="connsiteX0" fmla="*/ 1174595 w 1174595"/>
              <a:gd name="connsiteY0" fmla="*/ 0 h 2624254"/>
              <a:gd name="connsiteX1" fmla="*/ 133814 w 1174595"/>
              <a:gd name="connsiteY1" fmla="*/ 676507 h 2624254"/>
              <a:gd name="connsiteX2" fmla="*/ 1085385 w 1174595"/>
              <a:gd name="connsiteY2" fmla="*/ 1338146 h 2624254"/>
              <a:gd name="connsiteX3" fmla="*/ 14868 w 1174595"/>
              <a:gd name="connsiteY3" fmla="*/ 1880839 h 2624254"/>
              <a:gd name="connsiteX4" fmla="*/ 996175 w 1174595"/>
              <a:gd name="connsiteY4" fmla="*/ 2624254 h 2624254"/>
              <a:gd name="connsiteX5" fmla="*/ 996175 w 1174595"/>
              <a:gd name="connsiteY5" fmla="*/ 2624254 h 2624254"/>
              <a:gd name="connsiteX6" fmla="*/ 996175 w 1174595"/>
              <a:gd name="connsiteY6" fmla="*/ 2624254 h 262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595" h="2624254">
                <a:moveTo>
                  <a:pt x="1174595" y="0"/>
                </a:moveTo>
                <a:cubicBezTo>
                  <a:pt x="661638" y="226741"/>
                  <a:pt x="148682" y="453483"/>
                  <a:pt x="133814" y="676507"/>
                </a:cubicBezTo>
                <a:cubicBezTo>
                  <a:pt x="118946" y="899531"/>
                  <a:pt x="1105209" y="1137424"/>
                  <a:pt x="1085385" y="1338146"/>
                </a:cubicBezTo>
                <a:cubicBezTo>
                  <a:pt x="1065561" y="1538868"/>
                  <a:pt x="29736" y="1666488"/>
                  <a:pt x="14868" y="1880839"/>
                </a:cubicBezTo>
                <a:cubicBezTo>
                  <a:pt x="0" y="2095190"/>
                  <a:pt x="996175" y="2624254"/>
                  <a:pt x="996175" y="2624254"/>
                </a:cubicBezTo>
                <a:lnTo>
                  <a:pt x="996175" y="2624254"/>
                </a:lnTo>
                <a:lnTo>
                  <a:pt x="996175" y="2624254"/>
                </a:lnTo>
              </a:path>
            </a:pathLst>
          </a:cu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자유형 70"/>
          <p:cNvSpPr/>
          <p:nvPr/>
        </p:nvSpPr>
        <p:spPr>
          <a:xfrm rot="10800000">
            <a:off x="4845229" y="1792987"/>
            <a:ext cx="1174595" cy="2624254"/>
          </a:xfrm>
          <a:custGeom>
            <a:avLst/>
            <a:gdLst>
              <a:gd name="connsiteX0" fmla="*/ 1174595 w 1174595"/>
              <a:gd name="connsiteY0" fmla="*/ 0 h 2624254"/>
              <a:gd name="connsiteX1" fmla="*/ 133814 w 1174595"/>
              <a:gd name="connsiteY1" fmla="*/ 676507 h 2624254"/>
              <a:gd name="connsiteX2" fmla="*/ 1085385 w 1174595"/>
              <a:gd name="connsiteY2" fmla="*/ 1338146 h 2624254"/>
              <a:gd name="connsiteX3" fmla="*/ 14868 w 1174595"/>
              <a:gd name="connsiteY3" fmla="*/ 1880839 h 2624254"/>
              <a:gd name="connsiteX4" fmla="*/ 996175 w 1174595"/>
              <a:gd name="connsiteY4" fmla="*/ 2624254 h 2624254"/>
              <a:gd name="connsiteX5" fmla="*/ 996175 w 1174595"/>
              <a:gd name="connsiteY5" fmla="*/ 2624254 h 2624254"/>
              <a:gd name="connsiteX6" fmla="*/ 996175 w 1174595"/>
              <a:gd name="connsiteY6" fmla="*/ 2624254 h 262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595" h="2624254">
                <a:moveTo>
                  <a:pt x="1174595" y="0"/>
                </a:moveTo>
                <a:cubicBezTo>
                  <a:pt x="661638" y="226741"/>
                  <a:pt x="148682" y="453483"/>
                  <a:pt x="133814" y="676507"/>
                </a:cubicBezTo>
                <a:cubicBezTo>
                  <a:pt x="118946" y="899531"/>
                  <a:pt x="1105209" y="1137424"/>
                  <a:pt x="1085385" y="1338146"/>
                </a:cubicBezTo>
                <a:cubicBezTo>
                  <a:pt x="1065561" y="1538868"/>
                  <a:pt x="29736" y="1666488"/>
                  <a:pt x="14868" y="1880839"/>
                </a:cubicBezTo>
                <a:cubicBezTo>
                  <a:pt x="0" y="2095190"/>
                  <a:pt x="996175" y="2624254"/>
                  <a:pt x="996175" y="2624254"/>
                </a:cubicBezTo>
                <a:lnTo>
                  <a:pt x="996175" y="2624254"/>
                </a:lnTo>
                <a:lnTo>
                  <a:pt x="996175" y="2624254"/>
                </a:lnTo>
              </a:path>
            </a:pathLst>
          </a:custGeom>
          <a:ln w="571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7116" y="4981085"/>
            <a:ext cx="70009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dirty="0">
                <a:solidFill>
                  <a:srgbClr val="FF0000"/>
                </a:solidFill>
              </a:rPr>
              <a:t>Systematic testing techniques </a:t>
            </a:r>
            <a:r>
              <a:rPr lang="en-US" dirty="0">
                <a:solidFill>
                  <a:prstClr val="black"/>
                </a:solidFill>
              </a:rPr>
              <a:t>are necessary for quality software!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-&gt; Integration testing is not enough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-&gt; Unit testing with automated test case generation is desirable    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    for both </a:t>
            </a:r>
            <a:r>
              <a:rPr lang="en-US" dirty="0">
                <a:solidFill>
                  <a:srgbClr val="FF0000"/>
                </a:solidFill>
              </a:rPr>
              <a:t>productivity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quality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1" y="3175861"/>
            <a:ext cx="2941584" cy="13128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55" y="1492513"/>
            <a:ext cx="2244463" cy="16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v.s</a:t>
            </a:r>
            <a:r>
              <a:rPr lang="en-US" dirty="0"/>
              <a:t>. Static Analysis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Dynamic Analysis</a:t>
                      </a:r>
                    </a:p>
                    <a:p>
                      <a:pPr algn="ctr"/>
                      <a:r>
                        <a:rPr lang="en-US" sz="2400" dirty="0"/>
                        <a:t>(i.e., testing)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Static Analysis</a:t>
                      </a:r>
                    </a:p>
                    <a:p>
                      <a:pPr algn="ctr"/>
                      <a:r>
                        <a:rPr lang="en-US" sz="2400" dirty="0"/>
                        <a:t>(i.e. model checking)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Real</a:t>
                      </a:r>
                      <a:r>
                        <a:rPr lang="en-US" sz="2400" baseline="0" dirty="0"/>
                        <a:t> 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No environmental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limitation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Binary library is ok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Complete analysis 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Fully automatic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Concrete counter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example 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Incomplete</a:t>
                      </a:r>
                      <a:r>
                        <a:rPr lang="en-US" sz="2400" baseline="0" dirty="0"/>
                        <a:t> analysis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Test case selection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Consumed huge</a:t>
                      </a:r>
                      <a:r>
                        <a:rPr lang="en-US" sz="2400" baseline="0" dirty="0"/>
                        <a:t>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memory space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Takes huge time for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verification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False alarms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643813" y="6356350"/>
            <a:ext cx="104298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20BE2F-FA44-4621-8119-6288B2A0B73C}" type="slidenum">
              <a:rPr lang="ko-KR" altLang="en-US" smtClean="0"/>
              <a:pPr>
                <a:defRPr/>
              </a:pPr>
              <a:t>7</a:t>
            </a:fld>
            <a:r>
              <a:rPr lang="en-US" altLang="ko-KR" dirty="0"/>
              <a:t>/21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7488" y="6253483"/>
            <a:ext cx="464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Concolic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testing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CC9502C4-FA50-4A79-9CD1-C264C767191C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800" dirty="0">
                <a:ea typeface="굴림" pitchFamily="50" charset="-127"/>
              </a:rPr>
              <a:t>Concolic Approach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28736"/>
            <a:ext cx="8435280" cy="50006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 dirty="0">
                <a:ea typeface="굴림" pitchFamily="50" charset="-127"/>
              </a:rPr>
              <a:t>Combine concrete and symbolic execution</a:t>
            </a:r>
          </a:p>
          <a:p>
            <a:pPr lvl="1" eaLnBrk="1" hangingPunct="1"/>
            <a:r>
              <a:rPr lang="en-US" altLang="ko-KR" sz="2200" b="1" dirty="0">
                <a:solidFill>
                  <a:srgbClr val="000099"/>
                </a:solidFill>
                <a:ea typeface="굴림" pitchFamily="50" charset="-127"/>
              </a:rPr>
              <a:t>Conc</a:t>
            </a:r>
            <a:r>
              <a:rPr lang="en-US" altLang="ko-KR" sz="2200" dirty="0">
                <a:ea typeface="굴림" pitchFamily="50" charset="-127"/>
              </a:rPr>
              <a:t>rete + Symb</a:t>
            </a:r>
            <a:r>
              <a:rPr lang="en-US" altLang="ko-KR" sz="2200" b="1" dirty="0">
                <a:solidFill>
                  <a:srgbClr val="000099"/>
                </a:solidFill>
                <a:ea typeface="굴림" pitchFamily="50" charset="-127"/>
              </a:rPr>
              <a:t>olic</a:t>
            </a:r>
            <a:r>
              <a:rPr lang="en-US" altLang="ko-KR" sz="2200" dirty="0">
                <a:ea typeface="굴림" pitchFamily="50" charset="-127"/>
              </a:rPr>
              <a:t> = </a:t>
            </a:r>
            <a:r>
              <a:rPr lang="en-US" altLang="ko-KR" sz="2200" dirty="0">
                <a:solidFill>
                  <a:srgbClr val="000099"/>
                </a:solidFill>
                <a:ea typeface="굴림" pitchFamily="50" charset="-127"/>
              </a:rPr>
              <a:t>Concolic</a:t>
            </a:r>
          </a:p>
          <a:p>
            <a:pPr eaLnBrk="1" hangingPunct="1"/>
            <a:r>
              <a:rPr lang="en-US" altLang="ko-KR" sz="2800" dirty="0">
                <a:ea typeface="굴림" pitchFamily="50" charset="-127"/>
              </a:rPr>
              <a:t>In a nutshell, concrete execution over a concrete input guides symbolic execution</a:t>
            </a:r>
          </a:p>
          <a:p>
            <a:pPr lvl="1"/>
            <a:r>
              <a:rPr lang="en-US" altLang="ko-KR" sz="2400" dirty="0">
                <a:ea typeface="굴림" pitchFamily="50" charset="-127"/>
              </a:rPr>
              <a:t>No false positives</a:t>
            </a:r>
          </a:p>
          <a:p>
            <a:r>
              <a:rPr lang="en-US" altLang="ko-KR" sz="2600" dirty="0">
                <a:solidFill>
                  <a:srgbClr val="FF0000"/>
                </a:solidFill>
                <a:ea typeface="굴림" pitchFamily="50" charset="-127"/>
              </a:rPr>
              <a:t>Automated</a:t>
            </a:r>
            <a:r>
              <a:rPr lang="en-US" altLang="ko-KR" sz="2600" dirty="0">
                <a:ea typeface="굴림" pitchFamily="50" charset="-127"/>
              </a:rPr>
              <a:t> testing of real-world C Programs</a:t>
            </a:r>
          </a:p>
          <a:p>
            <a:pPr lvl="1"/>
            <a:r>
              <a:rPr lang="en-US" altLang="ko-KR" sz="2200" dirty="0">
                <a:ea typeface="굴림" pitchFamily="50" charset="-127"/>
              </a:rPr>
              <a:t>Execute target program on </a:t>
            </a:r>
            <a:r>
              <a:rPr lang="en-US" altLang="ko-KR" sz="2200" dirty="0">
                <a:solidFill>
                  <a:srgbClr val="FF0000"/>
                </a:solidFill>
                <a:ea typeface="굴림" pitchFamily="50" charset="-127"/>
              </a:rPr>
              <a:t>automatically </a:t>
            </a:r>
            <a:r>
              <a:rPr lang="en-US" altLang="ko-KR" sz="2200" dirty="0">
                <a:ea typeface="굴림" pitchFamily="50" charset="-127"/>
              </a:rPr>
              <a:t>generated test inputs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  <a:ea typeface="굴림" pitchFamily="50" charset="-127"/>
              </a:rPr>
              <a:t>All possible execution paths </a:t>
            </a:r>
            <a:r>
              <a:rPr lang="en-US" altLang="ko-KR" sz="2200" dirty="0">
                <a:ea typeface="굴림" pitchFamily="50" charset="-127"/>
              </a:rPr>
              <a:t>are to be explored  </a:t>
            </a:r>
          </a:p>
          <a:p>
            <a:pPr lvl="1"/>
            <a:r>
              <a:rPr lang="en-US" altLang="ko-KR" sz="2400" dirty="0">
                <a:ea typeface="굴림" pitchFamily="50" charset="-127"/>
              </a:rPr>
              <a:t>Higher branch coverage than random testing</a:t>
            </a:r>
          </a:p>
          <a:p>
            <a:pPr lvl="1"/>
            <a:endParaRPr lang="en-US" altLang="ko-KR" sz="3000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5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of Concolic Testing Process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9</a:t>
            </a:fld>
            <a:r>
              <a:rPr lang="en-US" altLang="ko-KR" dirty="0"/>
              <a:t>/40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496944" cy="5214974"/>
          </a:xfrm>
        </p:spPr>
        <p:txBody>
          <a:bodyPr>
            <a:no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Select input variables to be handled symbolically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A target C program is statically instrumented with probes, which record symbolic path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The instrumented C program is executed with given input values</a:t>
            </a:r>
          </a:p>
          <a:p>
            <a:pPr marL="1314450" lvl="2" indent="-457200"/>
            <a:r>
              <a:rPr lang="en-US" altLang="ko-KR" sz="1600" dirty="0">
                <a:ea typeface="굴림" pitchFamily="50" charset="-127"/>
              </a:rPr>
              <a:t>Initial input values are assigned randomly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Obtain a symbolic path formula </a:t>
            </a:r>
            <a:r>
              <a:rPr lang="el-GR" altLang="ko-KR" sz="2000" i="1" dirty="0">
                <a:ea typeface="굴림" pitchFamily="50" charset="-127"/>
              </a:rPr>
              <a:t>φ</a:t>
            </a:r>
            <a:r>
              <a:rPr lang="en-US" altLang="ko-KR" sz="2000" i="1" baseline="-25000" dirty="0">
                <a:ea typeface="굴림" pitchFamily="50" charset="-127"/>
              </a:rPr>
              <a:t>i  </a:t>
            </a:r>
            <a:r>
              <a:rPr lang="en-US" altLang="ko-KR" sz="2000" dirty="0">
                <a:ea typeface="굴림" pitchFamily="50" charset="-127"/>
              </a:rPr>
              <a:t>from a concrete execution over a concrete input </a:t>
            </a:r>
            <a:endParaRPr lang="en-US" altLang="ko-KR" sz="2400" i="1" dirty="0">
              <a:ea typeface="굴림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One branch condition of </a:t>
            </a:r>
            <a:r>
              <a:rPr lang="el-GR" altLang="ko-KR" sz="2000" i="1" dirty="0">
                <a:ea typeface="굴림" pitchFamily="50" charset="-127"/>
              </a:rPr>
              <a:t>φ</a:t>
            </a:r>
            <a:r>
              <a:rPr lang="en-US" altLang="ko-KR" sz="2000" i="1" baseline="-25000" dirty="0">
                <a:ea typeface="굴림" pitchFamily="50" charset="-127"/>
              </a:rPr>
              <a:t>i</a:t>
            </a:r>
            <a:r>
              <a:rPr lang="el-GR" altLang="ko-KR" sz="2000" i="1" dirty="0">
                <a:ea typeface="굴림" pitchFamily="50" charset="-127"/>
              </a:rPr>
              <a:t> </a:t>
            </a:r>
            <a:r>
              <a:rPr lang="en-US" altLang="ko-KR" sz="2000" dirty="0">
                <a:ea typeface="굴림" pitchFamily="50" charset="-127"/>
              </a:rPr>
              <a:t> is </a:t>
            </a:r>
            <a:r>
              <a:rPr lang="en-US" altLang="ko-KR" sz="2000" dirty="0">
                <a:solidFill>
                  <a:srgbClr val="00B050"/>
                </a:solidFill>
                <a:ea typeface="굴림" pitchFamily="50" charset="-127"/>
              </a:rPr>
              <a:t>negated</a:t>
            </a:r>
            <a:r>
              <a:rPr lang="en-US" altLang="ko-KR" sz="2000" dirty="0">
                <a:ea typeface="굴림" pitchFamily="50" charset="-127"/>
              </a:rPr>
              <a:t> to </a:t>
            </a:r>
            <a:r>
              <a:rPr lang="en-US" altLang="ko-KR" sz="2000">
                <a:ea typeface="굴림" pitchFamily="50" charset="-127"/>
              </a:rPr>
              <a:t>generate a modified </a:t>
            </a:r>
            <a:r>
              <a:rPr lang="en-US" altLang="ko-KR" sz="2000" dirty="0">
                <a:ea typeface="굴림" pitchFamily="50" charset="-127"/>
              </a:rPr>
              <a:t>symbolic path </a:t>
            </a:r>
            <a:r>
              <a:rPr lang="en-US" altLang="ko-KR" sz="2000">
                <a:ea typeface="굴림" pitchFamily="50" charset="-127"/>
              </a:rPr>
              <a:t>formula </a:t>
            </a:r>
            <a:r>
              <a:rPr lang="el-GR" altLang="ko-KR" sz="2000" i="1">
                <a:ea typeface="굴림" pitchFamily="50" charset="-127"/>
              </a:rPr>
              <a:t>φ</a:t>
            </a:r>
            <a:r>
              <a:rPr lang="en-US" altLang="ko-KR" sz="2000" i="1" baseline="-25000">
                <a:ea typeface="굴림" pitchFamily="50" charset="-127"/>
              </a:rPr>
              <a:t>i</a:t>
            </a:r>
            <a:r>
              <a:rPr lang="en-US" altLang="ko-KR" sz="2000" i="1">
                <a:solidFill>
                  <a:srgbClr val="00B050"/>
                </a:solidFill>
                <a:ea typeface="굴림" pitchFamily="50" charset="-127"/>
              </a:rPr>
              <a:t>'</a:t>
            </a:r>
            <a:endParaRPr lang="en-US" altLang="ko-KR" sz="2000" baseline="-25000" dirty="0">
              <a:solidFill>
                <a:srgbClr val="00B050"/>
              </a:solidFill>
              <a:ea typeface="굴림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A constraint solver </a:t>
            </a:r>
            <a:r>
              <a:rPr lang="en-US" altLang="ko-KR" sz="2000">
                <a:ea typeface="굴림" pitchFamily="50" charset="-127"/>
              </a:rPr>
              <a:t>solves </a:t>
            </a:r>
            <a:r>
              <a:rPr lang="el-GR" altLang="ko-KR" sz="2000" i="1">
                <a:ea typeface="굴림" pitchFamily="50" charset="-127"/>
              </a:rPr>
              <a:t>φ</a:t>
            </a:r>
            <a:r>
              <a:rPr lang="en-US" altLang="ko-KR" sz="2000" i="1" baseline="-25000">
                <a:ea typeface="굴림" pitchFamily="50" charset="-127"/>
              </a:rPr>
              <a:t>i</a:t>
            </a:r>
            <a:r>
              <a:rPr lang="en-US" altLang="ko-KR" sz="2000" i="1">
                <a:solidFill>
                  <a:srgbClr val="00B050"/>
                </a:solidFill>
                <a:ea typeface="굴림" pitchFamily="50" charset="-127"/>
              </a:rPr>
              <a:t>'</a:t>
            </a:r>
            <a:r>
              <a:rPr lang="en-US" altLang="ko-KR" sz="2000" i="1" baseline="-25000">
                <a:ea typeface="굴림" pitchFamily="50" charset="-127"/>
              </a:rPr>
              <a:t>  </a:t>
            </a:r>
            <a:r>
              <a:rPr lang="en-US" altLang="ko-KR" sz="2000">
                <a:ea typeface="굴림" pitchFamily="50" charset="-127"/>
              </a:rPr>
              <a:t>to </a:t>
            </a:r>
            <a:r>
              <a:rPr lang="en-US" altLang="ko-KR" sz="2000" dirty="0">
                <a:ea typeface="굴림" pitchFamily="50" charset="-127"/>
              </a:rPr>
              <a:t>get next concrete input values</a:t>
            </a:r>
            <a:endParaRPr lang="en-US" altLang="ko-KR" sz="2000" i="1" baseline="-25000" dirty="0">
              <a:ea typeface="굴림" pitchFamily="50" charset="-127"/>
            </a:endParaRPr>
          </a:p>
          <a:p>
            <a:pPr lvl="2"/>
            <a:r>
              <a:rPr lang="en-US" altLang="ko-KR" sz="1800" dirty="0">
                <a:ea typeface="굴림" pitchFamily="50" charset="-127"/>
              </a:rPr>
              <a:t>Ex. </a:t>
            </a:r>
            <a:r>
              <a:rPr lang="el-GR" altLang="ko-KR" sz="1800" i="1" dirty="0">
                <a:ea typeface="굴림" pitchFamily="50" charset="-127"/>
              </a:rPr>
              <a:t>φ</a:t>
            </a:r>
            <a:r>
              <a:rPr lang="en-US" altLang="ko-KR" sz="1800" i="1" baseline="-25000" dirty="0" err="1">
                <a:ea typeface="굴림" pitchFamily="50" charset="-127"/>
              </a:rPr>
              <a:t>i</a:t>
            </a:r>
            <a:r>
              <a:rPr lang="en-US" altLang="ko-KR" sz="1800" i="1" baseline="-25000" dirty="0">
                <a:ea typeface="굴림" pitchFamily="50" charset="-127"/>
              </a:rPr>
              <a:t> </a:t>
            </a:r>
            <a:r>
              <a:rPr lang="en-US" altLang="ko-KR" sz="1800" dirty="0">
                <a:ea typeface="굴림" pitchFamily="50" charset="-127"/>
              </a:rPr>
              <a:t>: (x &lt; 2) &amp;&amp; (x + y </a:t>
            </a:r>
            <a:r>
              <a:rPr lang="en-US" altLang="ko-KR" sz="1800" b="1" dirty="0">
                <a:solidFill>
                  <a:srgbClr val="00B050"/>
                </a:solidFill>
                <a:ea typeface="굴림" pitchFamily="50" charset="-127"/>
              </a:rPr>
              <a:t>&gt;=</a:t>
            </a:r>
            <a:r>
              <a:rPr lang="en-US" altLang="ko-KR" sz="1800" dirty="0">
                <a:ea typeface="굴림" pitchFamily="50" charset="-127"/>
              </a:rPr>
              <a:t> 2) </a:t>
            </a:r>
            <a:r>
              <a:rPr lang="en-US" altLang="ko-KR" sz="1800">
                <a:ea typeface="굴림" pitchFamily="50" charset="-127"/>
              </a:rPr>
              <a:t>and </a:t>
            </a:r>
            <a:r>
              <a:rPr lang="el-GR" altLang="ko-KR" sz="1800" i="1">
                <a:ea typeface="굴림" pitchFamily="50" charset="-127"/>
              </a:rPr>
              <a:t>φ</a:t>
            </a:r>
            <a:r>
              <a:rPr lang="en-US" altLang="ko-KR" sz="1800" i="1" baseline="-25000">
                <a:ea typeface="굴림" pitchFamily="50" charset="-127"/>
              </a:rPr>
              <a:t>i</a:t>
            </a:r>
            <a:r>
              <a:rPr lang="en-US" altLang="ko-KR" sz="1800" i="1">
                <a:solidFill>
                  <a:srgbClr val="00B050"/>
                </a:solidFill>
                <a:ea typeface="굴림" pitchFamily="50" charset="-127"/>
              </a:rPr>
              <a:t>' </a:t>
            </a:r>
            <a:r>
              <a:rPr lang="en-US" altLang="ko-KR" sz="1800">
                <a:ea typeface="굴림" pitchFamily="50" charset="-127"/>
              </a:rPr>
              <a:t>: </a:t>
            </a:r>
            <a:r>
              <a:rPr lang="en-US" altLang="ko-KR" sz="1800" dirty="0">
                <a:ea typeface="굴림" pitchFamily="50" charset="-127"/>
              </a:rPr>
              <a:t>(x &lt; 2) &amp;&amp; (x + y </a:t>
            </a:r>
            <a:r>
              <a:rPr lang="en-US" altLang="ko-KR" sz="1800" b="1" dirty="0">
                <a:solidFill>
                  <a:srgbClr val="00B050"/>
                </a:solidFill>
                <a:ea typeface="굴림" pitchFamily="50" charset="-127"/>
              </a:rPr>
              <a:t>&lt;</a:t>
            </a:r>
            <a:r>
              <a:rPr lang="en-US" altLang="ko-KR" sz="1800" dirty="0">
                <a:ea typeface="굴림" pitchFamily="50" charset="-127"/>
              </a:rPr>
              <a:t> 2).   </a:t>
            </a:r>
          </a:p>
          <a:p>
            <a:pPr lvl="2">
              <a:buNone/>
            </a:pPr>
            <a:r>
              <a:rPr lang="en-US" altLang="ko-KR" sz="1800" dirty="0">
                <a:ea typeface="굴림" pitchFamily="50" charset="-127"/>
              </a:rPr>
              <a:t> 	One solution is x=1 and y=0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Repeat step 3 until all feasible execution paths are explored</a:t>
            </a:r>
          </a:p>
        </p:txBody>
      </p:sp>
      <p:sp>
        <p:nvSpPr>
          <p:cNvPr id="3" name="왼쪽 중괄호 2"/>
          <p:cNvSpPr/>
          <p:nvPr/>
        </p:nvSpPr>
        <p:spPr>
          <a:xfrm>
            <a:off x="683568" y="2852936"/>
            <a:ext cx="360040" cy="309634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4006805"/>
            <a:ext cx="74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Itera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</a:p>
          <a:p>
            <a:r>
              <a:rPr lang="en-US" altLang="ko-KR" dirty="0" err="1">
                <a:solidFill>
                  <a:schemeClr val="tx2"/>
                </a:solidFill>
              </a:rPr>
              <a:t>tions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03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ONZOO@EDKHRHUXAVWXY5M7" val="315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6690</Words>
  <Application>Microsoft Office PowerPoint</Application>
  <PresentationFormat>화면 슬라이드 쇼(4:3)</PresentationFormat>
  <Paragraphs>1368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나눔스퀘어 Bold</vt:lpstr>
      <vt:lpstr>Microsoft Sans Serif</vt:lpstr>
      <vt:lpstr>Arial</vt:lpstr>
      <vt:lpstr>나눔스퀘어</vt:lpstr>
      <vt:lpstr>굴림</vt:lpstr>
      <vt:lpstr>Wingdings</vt:lpstr>
      <vt:lpstr>HY헤드라인M</vt:lpstr>
      <vt:lpstr>Calibri</vt:lpstr>
      <vt:lpstr>맑은 고딕</vt:lpstr>
      <vt:lpstr>Calibri Light</vt:lpstr>
      <vt:lpstr>Symbol</vt:lpstr>
      <vt:lpstr>나눔바른고딕</vt:lpstr>
      <vt:lpstr>Courier New</vt:lpstr>
      <vt:lpstr>Office 테마</vt:lpstr>
      <vt:lpstr>2_Office 테마</vt:lpstr>
      <vt:lpstr>1_Office 테마</vt:lpstr>
      <vt:lpstr>Automated Software Analysis Techniques For High Reliability:  A Concolic Testing Approach </vt:lpstr>
      <vt:lpstr>Contents</vt:lpstr>
      <vt:lpstr>Main Target of Automated SW Analysis</vt:lpstr>
      <vt:lpstr>Automated Software Analysis Techniques</vt:lpstr>
      <vt:lpstr>Hierarchy of SW Coverages</vt:lpstr>
      <vt:lpstr>Weaknesses of the Branch Coverage  </vt:lpstr>
      <vt:lpstr>Dynamic v.s. Static Analysis</vt:lpstr>
      <vt:lpstr>Concolic Approach</vt:lpstr>
      <vt:lpstr>Overview of Concolic Testing Process</vt:lpstr>
      <vt:lpstr>Concolic Testing Example</vt:lpstr>
      <vt:lpstr>Concolic Testing Example’</vt:lpstr>
      <vt:lpstr>Example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4 Test Inputs Generated</vt:lpstr>
      <vt:lpstr>Summary: Concolic Testing</vt:lpstr>
      <vt:lpstr>Concolic Testing Tools</vt:lpstr>
      <vt:lpstr>Case Study: Busybox </vt:lpstr>
      <vt:lpstr>Busybox Testing Result  </vt:lpstr>
      <vt:lpstr>Result of grep</vt:lpstr>
      <vt:lpstr>Test Oracles</vt:lpstr>
      <vt:lpstr>PowerPoint 프레젠테이션</vt:lpstr>
      <vt:lpstr>SAGE: Whitebox Fuzzing for Security Testing @ Microsoft </vt:lpstr>
      <vt:lpstr>Microsoft Security Risk Detection</vt:lpstr>
      <vt:lpstr> 2016 Aug DARPA Cyber Grand Challenge  -the world’s 1st all-machine hacking tournament </vt:lpstr>
      <vt:lpstr>PowerPoint 프레젠테이션</vt:lpstr>
      <vt:lpstr>PowerPoint 프레젠테이션</vt:lpstr>
      <vt:lpstr>PowerPoint 프레젠테이션</vt:lpstr>
      <vt:lpstr>Model Checking vs Concolic Testing</vt:lpstr>
      <vt:lpstr>Various Automated SW Analysis Techniques Have  Its Own Pros/Cons and Its Best Uses !!!  </vt:lpstr>
      <vt:lpstr>Future Direction</vt:lpstr>
      <vt:lpstr>Conclusion</vt:lpstr>
    </vt:vector>
  </TitlesOfParts>
  <Company>CS Dept. 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Moonzoo Kim</dc:creator>
  <cp:lastModifiedBy>Windows 사용자</cp:lastModifiedBy>
  <cp:revision>767</cp:revision>
  <cp:lastPrinted>2010-11-01T07:19:37Z</cp:lastPrinted>
  <dcterms:created xsi:type="dcterms:W3CDTF">2008-08-23T08:36:32Z</dcterms:created>
  <dcterms:modified xsi:type="dcterms:W3CDTF">2023-05-23T05:25:32Z</dcterms:modified>
</cp:coreProperties>
</file>